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58" r:id="rId7"/>
    <p:sldId id="259" r:id="rId8"/>
    <p:sldId id="260" r:id="rId9"/>
    <p:sldId id="261" r:id="rId10"/>
    <p:sldId id="262" r:id="rId11"/>
    <p:sldId id="263" r:id="rId12"/>
    <p:sldId id="268" r:id="rId13"/>
    <p:sldId id="269" r:id="rId14"/>
    <p:sldId id="273" r:id="rId15"/>
    <p:sldId id="274" r:id="rId16"/>
    <p:sldId id="275" r:id="rId17"/>
    <p:sldId id="267" r:id="rId18"/>
    <p:sldId id="271" r:id="rId19"/>
    <p:sldId id="272" r:id="rId20"/>
    <p:sldId id="270" r:id="rId21"/>
    <p:sldId id="276" r:id="rId22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18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82"/>
    <p:restoredTop sz="94698"/>
  </p:normalViewPr>
  <p:slideViewPr>
    <p:cSldViewPr snapToGrid="0" snapToObjects="1">
      <p:cViewPr varScale="1">
        <p:scale>
          <a:sx n="106" d="100"/>
          <a:sy n="106" d="100"/>
        </p:scale>
        <p:origin x="18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tiff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32F8F-432E-754A-931E-BDEB3890F6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A8A300-C8C3-CB4B-8CED-66B1136723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E6C90C-C29B-F24D-99E4-E7E6464EC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BD7FA-ABCD-BF4F-A68B-5254CF0FB7D4}" type="datetimeFigureOut">
              <a:rPr lang="en-DE" smtClean="0"/>
              <a:t>20.08.20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B3EDC-2B05-5146-B94E-4AC7DBD5F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4BE4D-9758-504D-80FF-90C670159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12F37-24B9-DA43-9753-8BD47D22C9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19838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2C58C-EB01-D547-9790-294F038D4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292452-4B55-8241-AAEC-F7FF70DEBC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80BC9E-D4AA-FA45-AA65-BA0B1D3FE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BD7FA-ABCD-BF4F-A68B-5254CF0FB7D4}" type="datetimeFigureOut">
              <a:rPr lang="en-DE" smtClean="0"/>
              <a:t>20.08.20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21F499-2651-6F4F-85C9-EA7B6E33F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2C746A-EBB9-1048-9894-DD8449E0B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12F37-24B9-DA43-9753-8BD47D22C9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69450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16BE85-7B08-4A44-AF2D-B2D027EF05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C56EF5-EAA7-5A45-B175-D0C1DF4D3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73F40B-E08A-144B-A806-D076DF04F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BD7FA-ABCD-BF4F-A68B-5254CF0FB7D4}" type="datetimeFigureOut">
              <a:rPr lang="en-DE" smtClean="0"/>
              <a:t>20.08.20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9A60C-8BCD-CA4F-A146-A12709144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3AE527-E9DE-5444-ABB1-6BB70CE93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12F37-24B9-DA43-9753-8BD47D22C9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93719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D14EA-F9CD-D74F-A203-22744BFF5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DD662-9AB1-244B-BD11-51D2049B1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45A3F-90E2-9B49-8704-B00240323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BD7FA-ABCD-BF4F-A68B-5254CF0FB7D4}" type="datetimeFigureOut">
              <a:rPr lang="en-DE" smtClean="0"/>
              <a:t>20.08.20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BA64BE-66B6-9C44-8E9B-FF5320443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96EFC-9C75-3449-A35D-44C11AAE8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12F37-24B9-DA43-9753-8BD47D22C9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59510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DCCB2-014C-BF45-8F58-5058517B1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A1BED2-2B79-BC4E-BA49-4D4A700CAF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5E871C-F3E5-6445-B160-C3E580DEA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BD7FA-ABCD-BF4F-A68B-5254CF0FB7D4}" type="datetimeFigureOut">
              <a:rPr lang="en-DE" smtClean="0"/>
              <a:t>20.08.20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9076AA-7804-8547-B773-64DB75BEF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725034-A1B9-814A-85E9-F33282815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12F37-24B9-DA43-9753-8BD47D22C9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22600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8D8F3-E6FA-294E-84B8-D30D4FEB6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14D28-7D70-104B-8996-4B3076B82B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1676FC-7DB2-AA46-8561-3D20C3F481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CD1D76-0099-754B-AEDD-729CB957A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BD7FA-ABCD-BF4F-A68B-5254CF0FB7D4}" type="datetimeFigureOut">
              <a:rPr lang="en-DE" smtClean="0"/>
              <a:t>20.08.20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F9BD9E-8BD7-2146-B3CD-A4DA352A9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2C114C-F3A7-D14C-A70C-41F6EA814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12F37-24B9-DA43-9753-8BD47D22C9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571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76D2C-8D70-8741-A3F0-9EA45F102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D928B-863C-D145-BA8B-F5E4DCB24A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AE78C3-2CF0-4247-A619-27959422BC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64748E-C35F-B347-849F-F42D928E91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7ADD0B-798E-324A-922B-EB63758D54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6A9B06-35EC-F84E-8226-B3F620251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BD7FA-ABCD-BF4F-A68B-5254CF0FB7D4}" type="datetimeFigureOut">
              <a:rPr lang="en-DE" smtClean="0"/>
              <a:t>20.08.20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827641-99EE-674C-8965-CF77769F6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8B3896-8FF0-6A4A-A6CC-CC79064F9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12F37-24B9-DA43-9753-8BD47D22C9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05760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28495-35CF-A549-9A5B-4AE294167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2A7450-02C3-EB45-8331-921849730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BD7FA-ABCD-BF4F-A68B-5254CF0FB7D4}" type="datetimeFigureOut">
              <a:rPr lang="en-DE" smtClean="0"/>
              <a:t>20.08.20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F98F2F-B44C-5042-B279-15D19407A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8E5672-3669-B847-A002-72436A79D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12F37-24B9-DA43-9753-8BD47D22C9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48979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24A56C-84CB-5A49-90E7-26BCBF4CD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BD7FA-ABCD-BF4F-A68B-5254CF0FB7D4}" type="datetimeFigureOut">
              <a:rPr lang="en-DE" smtClean="0"/>
              <a:t>20.08.20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79661-6453-3741-B60A-52F8AD551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D13A05-B05B-2447-8A38-58EC94576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12F37-24B9-DA43-9753-8BD47D22C9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73660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1BBD4-4B32-E644-88F9-FE20979E0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42BD7-1BDB-F44E-B343-849BA348E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000E5B-BBBE-FF4B-AF8F-6CC22E3804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4099BC-6FC6-D543-897B-B35D5AA57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BD7FA-ABCD-BF4F-A68B-5254CF0FB7D4}" type="datetimeFigureOut">
              <a:rPr lang="en-DE" smtClean="0"/>
              <a:t>20.08.20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689413-0F65-B948-81EE-D1F739C25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E0F89D-3651-AB47-9174-1D8083946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12F37-24B9-DA43-9753-8BD47D22C9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21632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01FCF-E0B3-DB42-86E9-9ADE48042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28A817-67D5-8149-9B51-9ED3239665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4C1C13-06C7-E349-9A1B-56B6FD7942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40950D-F04C-4441-9A62-C01178479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BD7FA-ABCD-BF4F-A68B-5254CF0FB7D4}" type="datetimeFigureOut">
              <a:rPr lang="en-DE" smtClean="0"/>
              <a:t>20.08.20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8044EF-0563-0A4D-84C8-8E7766C04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5A3F79-F3F9-E24C-8137-C296C8AFC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12F37-24B9-DA43-9753-8BD47D22C9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76144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74796C-DB19-4646-8A83-AA5DE24D2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F95FAD-8BBD-B44D-B514-9C3EDA8D9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802A6-B243-7248-93AC-4BB82F7ACF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CBD7FA-ABCD-BF4F-A68B-5254CF0FB7D4}" type="datetimeFigureOut">
              <a:rPr lang="en-DE" smtClean="0"/>
              <a:t>20.08.20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A4E17-FDF0-2448-8CAF-4D267C3E2D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16A986-CAF7-9D45-9B35-34CFFAEE2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D12F37-24B9-DA43-9753-8BD47D22C9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9993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ref/css_selectors.asp" TargetMode="Externa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flukeout.github.io/" TargetMode="External"/><Relationship Id="rId4" Type="http://schemas.openxmlformats.org/officeDocument/2006/relationships/image" Target="../media/image32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Relationship Id="rId9" Type="http://schemas.openxmlformats.org/officeDocument/2006/relationships/image" Target="../media/image4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troducingparis.com/hotels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9A4709A-9131-C64F-83B4-00092B40FD05}"/>
              </a:ext>
            </a:extLst>
          </p:cNvPr>
          <p:cNvSpPr txBox="1"/>
          <p:nvPr/>
        </p:nvSpPr>
        <p:spPr>
          <a:xfrm>
            <a:off x="4545980" y="2890391"/>
            <a:ext cx="310003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3200" dirty="0"/>
              <a:t>UI BASICS</a:t>
            </a:r>
          </a:p>
          <a:p>
            <a:pPr algn="ctr"/>
            <a:r>
              <a:rPr lang="en-DE" sz="3200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3385422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1355D1-68AC-5644-B431-987A29972E9B}"/>
              </a:ext>
            </a:extLst>
          </p:cNvPr>
          <p:cNvSpPr txBox="1"/>
          <p:nvPr/>
        </p:nvSpPr>
        <p:spPr>
          <a:xfrm>
            <a:off x="0" y="0"/>
            <a:ext cx="4282068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HTML ELEMENTS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24A5C-51E7-394C-A36A-D1EE6545EA98}"/>
              </a:ext>
            </a:extLst>
          </p:cNvPr>
          <p:cNvSpPr txBox="1"/>
          <p:nvPr/>
        </p:nvSpPr>
        <p:spPr>
          <a:xfrm>
            <a:off x="474856" y="861909"/>
            <a:ext cx="380721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LISTS __ Ordered Lists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5107D4-5A0D-BC44-83C1-5E76333AA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6" y="1444584"/>
            <a:ext cx="3020698" cy="50874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2E63E6-EDE4-1044-9A1F-64F75BEB98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3725" y="1723818"/>
            <a:ext cx="2403990" cy="4185771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8C073BA-07A9-1C4E-98C7-D4E26AF332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444584"/>
            <a:ext cx="5782606" cy="111342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418252D-28AA-CC4E-B7DA-579817F22221}"/>
              </a:ext>
            </a:extLst>
          </p:cNvPr>
          <p:cNvSpPr/>
          <p:nvPr/>
        </p:nvSpPr>
        <p:spPr>
          <a:xfrm>
            <a:off x="7497443" y="4526614"/>
            <a:ext cx="4409661" cy="20806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00" b="0" dirty="0">
                <a:solidFill>
                  <a:srgbClr val="E418B3"/>
                </a:solidFill>
                <a:effectLst/>
              </a:rPr>
              <a:t>NOTE : </a:t>
            </a:r>
          </a:p>
          <a:p>
            <a:pPr>
              <a:lnSpc>
                <a:spcPct val="150000"/>
              </a:lnSpc>
            </a:pPr>
            <a:r>
              <a:rPr lang="en-GB" dirty="0"/>
              <a:t>By default, an ordered list will </a:t>
            </a:r>
            <a:r>
              <a:rPr lang="en-GB" dirty="0">
                <a:solidFill>
                  <a:srgbClr val="FF0000"/>
                </a:solidFill>
              </a:rPr>
              <a:t>start counting from 1.</a:t>
            </a:r>
            <a:r>
              <a:rPr lang="en-GB" dirty="0"/>
              <a:t> If you want to start counting from a specified number, you can use the </a:t>
            </a:r>
            <a:r>
              <a:rPr lang="en-GB" dirty="0">
                <a:solidFill>
                  <a:srgbClr val="FF0000"/>
                </a:solidFill>
              </a:rPr>
              <a:t>"start" </a:t>
            </a:r>
            <a:r>
              <a:rPr lang="en-GB" dirty="0"/>
              <a:t>attribute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E7E74C-436D-A348-9D57-3331A191A868}"/>
              </a:ext>
            </a:extLst>
          </p:cNvPr>
          <p:cNvSpPr txBox="1"/>
          <p:nvPr/>
        </p:nvSpPr>
        <p:spPr>
          <a:xfrm>
            <a:off x="8634714" y="2754775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solidFill>
                  <a:srgbClr val="FF0000"/>
                </a:solidFill>
              </a:rPr>
              <a:t>OR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DB4D6D-BD9A-7942-B491-01B371C8FFB5}"/>
              </a:ext>
            </a:extLst>
          </p:cNvPr>
          <p:cNvSpPr txBox="1"/>
          <p:nvPr/>
        </p:nvSpPr>
        <p:spPr>
          <a:xfrm>
            <a:off x="6915373" y="3136211"/>
            <a:ext cx="390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dirty="0">
                <a:solidFill>
                  <a:srgbClr val="0070C0"/>
                </a:solidFill>
              </a:rPr>
              <a:t>CSS : list-style-type 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E05279-59A7-BE4D-9120-07FB9EB50784}"/>
              </a:ext>
            </a:extLst>
          </p:cNvPr>
          <p:cNvSpPr/>
          <p:nvPr/>
        </p:nvSpPr>
        <p:spPr>
          <a:xfrm>
            <a:off x="7462979" y="3505543"/>
            <a:ext cx="3430363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en-GB" dirty="0"/>
              <a:t>&lt;ul style="list-style-type:'\2b50';"&gt;</a:t>
            </a:r>
          </a:p>
        </p:txBody>
      </p:sp>
    </p:spTree>
    <p:extLst>
      <p:ext uri="{BB962C8B-B14F-4D97-AF65-F5344CB8AC3E}">
        <p14:creationId xmlns:p14="http://schemas.microsoft.com/office/powerpoint/2010/main" val="3624326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1355D1-68AC-5644-B431-987A29972E9B}"/>
              </a:ext>
            </a:extLst>
          </p:cNvPr>
          <p:cNvSpPr txBox="1"/>
          <p:nvPr/>
        </p:nvSpPr>
        <p:spPr>
          <a:xfrm>
            <a:off x="0" y="0"/>
            <a:ext cx="4282068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HTML ELEMENTS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24A5C-51E7-394C-A36A-D1EE6545EA98}"/>
              </a:ext>
            </a:extLst>
          </p:cNvPr>
          <p:cNvSpPr txBox="1"/>
          <p:nvPr/>
        </p:nvSpPr>
        <p:spPr>
          <a:xfrm>
            <a:off x="474856" y="861909"/>
            <a:ext cx="380721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LISTS __ Description Lists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418252D-28AA-CC4E-B7DA-579817F22221}"/>
              </a:ext>
            </a:extLst>
          </p:cNvPr>
          <p:cNvSpPr/>
          <p:nvPr/>
        </p:nvSpPr>
        <p:spPr>
          <a:xfrm>
            <a:off x="473461" y="5012751"/>
            <a:ext cx="4409661" cy="1531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00" b="0" dirty="0">
                <a:solidFill>
                  <a:srgbClr val="E418B3"/>
                </a:solidFill>
                <a:effectLst/>
              </a:rPr>
              <a:t>NOTE : </a:t>
            </a:r>
          </a:p>
          <a:p>
            <a:pPr>
              <a:lnSpc>
                <a:spcPct val="150000"/>
              </a:lnSpc>
            </a:pPr>
            <a:r>
              <a:rPr lang="en-GB" sz="1600" b="0" dirty="0">
                <a:effectLst/>
              </a:rPr>
              <a:t>&lt;dl&gt; : the description list, </a:t>
            </a:r>
          </a:p>
          <a:p>
            <a:pPr>
              <a:lnSpc>
                <a:spcPct val="150000"/>
              </a:lnSpc>
            </a:pPr>
            <a:r>
              <a:rPr lang="en-GB" sz="1600" b="0" dirty="0">
                <a:effectLst/>
              </a:rPr>
              <a:t>&lt;dt&gt; : the term (name),</a:t>
            </a:r>
          </a:p>
          <a:p>
            <a:pPr>
              <a:lnSpc>
                <a:spcPct val="150000"/>
              </a:lnSpc>
            </a:pPr>
            <a:r>
              <a:rPr lang="en-GB" sz="1600" b="0" dirty="0">
                <a:effectLst/>
              </a:rPr>
              <a:t>&lt;dd&gt; : each term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D3A750-65CE-9248-90C3-88ED8DD058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61" y="1615953"/>
            <a:ext cx="3373455" cy="26088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F43905-E970-DE43-AFC4-4C4922FA8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2555" y="1615952"/>
            <a:ext cx="2246116" cy="1972199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56861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1355D1-68AC-5644-B431-987A29972E9B}"/>
              </a:ext>
            </a:extLst>
          </p:cNvPr>
          <p:cNvSpPr txBox="1"/>
          <p:nvPr/>
        </p:nvSpPr>
        <p:spPr>
          <a:xfrm>
            <a:off x="0" y="0"/>
            <a:ext cx="4282068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HTML ELEMENTS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24A5C-51E7-394C-A36A-D1EE6545EA98}"/>
              </a:ext>
            </a:extLst>
          </p:cNvPr>
          <p:cNvSpPr txBox="1"/>
          <p:nvPr/>
        </p:nvSpPr>
        <p:spPr>
          <a:xfrm>
            <a:off x="474856" y="861909"/>
            <a:ext cx="380721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Links - Hyperlinks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1C1602-E602-2749-A5BC-5D9744FAD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6" y="1590585"/>
            <a:ext cx="6655150" cy="24081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EB4A95-8120-5A4A-B68C-8D87B47232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235"/>
          <a:stretch/>
        </p:blipFill>
        <p:spPr>
          <a:xfrm>
            <a:off x="445771" y="4575829"/>
            <a:ext cx="6684236" cy="1175146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9C75A85-4AE3-E34D-BA4D-5F253DAA12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3944" y="1590585"/>
            <a:ext cx="4799285" cy="7330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7B8E498-FDD0-8642-B424-08B1E408DD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3944" y="3055844"/>
            <a:ext cx="4806707" cy="94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0427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1355D1-68AC-5644-B431-987A29972E9B}"/>
              </a:ext>
            </a:extLst>
          </p:cNvPr>
          <p:cNvSpPr txBox="1"/>
          <p:nvPr/>
        </p:nvSpPr>
        <p:spPr>
          <a:xfrm>
            <a:off x="0" y="0"/>
            <a:ext cx="4282068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HTML ELEMENTS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24A5C-51E7-394C-A36A-D1EE6545EA98}"/>
              </a:ext>
            </a:extLst>
          </p:cNvPr>
          <p:cNvSpPr txBox="1"/>
          <p:nvPr/>
        </p:nvSpPr>
        <p:spPr>
          <a:xfrm>
            <a:off x="474856" y="861909"/>
            <a:ext cx="380721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Images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FFCA22-160C-3E4A-A629-3A86F399C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5" y="1372049"/>
            <a:ext cx="8335771" cy="14041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54AD30-B018-D64B-8D81-B5105EB82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855" y="3039004"/>
            <a:ext cx="4191514" cy="3680824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182F9D1-94E6-7F42-A006-AFEFBAEAFD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0898" y="3039004"/>
            <a:ext cx="5179456" cy="115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2300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1355D1-68AC-5644-B431-987A29972E9B}"/>
              </a:ext>
            </a:extLst>
          </p:cNvPr>
          <p:cNvSpPr txBox="1"/>
          <p:nvPr/>
        </p:nvSpPr>
        <p:spPr>
          <a:xfrm>
            <a:off x="0" y="0"/>
            <a:ext cx="4282068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HTML ELEMENTS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24A5C-51E7-394C-A36A-D1EE6545EA98}"/>
              </a:ext>
            </a:extLst>
          </p:cNvPr>
          <p:cNvSpPr txBox="1"/>
          <p:nvPr/>
        </p:nvSpPr>
        <p:spPr>
          <a:xfrm>
            <a:off x="474856" y="861909"/>
            <a:ext cx="380721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Semantic HTML Elements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18857A-DF01-644E-83C4-B120A3A99D24}"/>
              </a:ext>
            </a:extLst>
          </p:cNvPr>
          <p:cNvSpPr/>
          <p:nvPr/>
        </p:nvSpPr>
        <p:spPr>
          <a:xfrm>
            <a:off x="474855" y="2085193"/>
            <a:ext cx="5147469" cy="369332"/>
          </a:xfrm>
          <a:prstGeom prst="rect">
            <a:avLst/>
          </a:prstGeom>
          <a:solidFill>
            <a:srgbClr val="E418B3"/>
          </a:solidFill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chemeClr val="bg1"/>
                </a:solidFill>
                <a:effectLst/>
              </a:rPr>
              <a:t>Semantic elements = elements with a meaning</a:t>
            </a: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C07AD2A-988B-4C48-89D2-3444ACD64815}"/>
              </a:ext>
            </a:extLst>
          </p:cNvPr>
          <p:cNvSpPr/>
          <p:nvPr/>
        </p:nvSpPr>
        <p:spPr>
          <a:xfrm>
            <a:off x="474855" y="2947102"/>
            <a:ext cx="11610053" cy="18528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rgbClr val="000000"/>
                </a:solidFill>
                <a:effectLst/>
              </a:rPr>
              <a:t>A </a:t>
            </a:r>
            <a:r>
              <a:rPr lang="en-GB" sz="2000" b="1" i="0" dirty="0">
                <a:solidFill>
                  <a:srgbClr val="000000"/>
                </a:solidFill>
                <a:effectLst/>
              </a:rPr>
              <a:t>semantic element </a:t>
            </a:r>
            <a:r>
              <a:rPr lang="en-GB" sz="2000" b="0" i="0" dirty="0">
                <a:solidFill>
                  <a:srgbClr val="000000"/>
                </a:solidFill>
                <a:effectLst/>
              </a:rPr>
              <a:t>clearly </a:t>
            </a:r>
            <a:r>
              <a:rPr lang="en-GB" sz="2000" b="0" i="0" dirty="0">
                <a:solidFill>
                  <a:srgbClr val="FF0000"/>
                </a:solidFill>
                <a:effectLst/>
              </a:rPr>
              <a:t>describes its meaning to both the browser and the developer</a:t>
            </a:r>
            <a:r>
              <a:rPr lang="en-GB" sz="2000" b="0" i="0" dirty="0">
                <a:solidFill>
                  <a:srgbClr val="000000"/>
                </a:solidFill>
                <a:effectLst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rgbClr val="000000"/>
                </a:solidFill>
                <a:effectLst/>
              </a:rPr>
              <a:t>Examples of </a:t>
            </a:r>
            <a:r>
              <a:rPr lang="en-GB" sz="2000" b="1" i="0" dirty="0">
                <a:solidFill>
                  <a:srgbClr val="000000"/>
                </a:solidFill>
                <a:effectLst/>
              </a:rPr>
              <a:t>non-semantic</a:t>
            </a:r>
            <a:r>
              <a:rPr lang="en-GB" sz="2000" b="0" i="0" dirty="0">
                <a:solidFill>
                  <a:srgbClr val="000000"/>
                </a:solidFill>
                <a:effectLst/>
              </a:rPr>
              <a:t> elements: </a:t>
            </a:r>
            <a:r>
              <a:rPr lang="en-GB" sz="2000" b="1" i="0" dirty="0">
                <a:solidFill>
                  <a:srgbClr val="000000"/>
                </a:solidFill>
                <a:effectLst/>
              </a:rPr>
              <a:t>&lt;div&gt; </a:t>
            </a:r>
            <a:r>
              <a:rPr lang="en-GB" sz="2000" b="0" i="0" dirty="0">
                <a:solidFill>
                  <a:srgbClr val="000000"/>
                </a:solidFill>
                <a:effectLst/>
              </a:rPr>
              <a:t>and </a:t>
            </a:r>
            <a:r>
              <a:rPr lang="en-GB" sz="2000" b="1" i="0" dirty="0">
                <a:solidFill>
                  <a:srgbClr val="000000"/>
                </a:solidFill>
                <a:effectLst/>
              </a:rPr>
              <a:t>&lt;span&gt; </a:t>
            </a:r>
            <a:r>
              <a:rPr lang="en-GB" sz="2000" b="0" i="0" dirty="0">
                <a:solidFill>
                  <a:srgbClr val="000000"/>
                </a:solidFill>
                <a:effectLst/>
              </a:rPr>
              <a:t>- Tells </a:t>
            </a:r>
            <a:r>
              <a:rPr lang="en-GB" sz="2000" b="1" i="0" dirty="0">
                <a:solidFill>
                  <a:srgbClr val="FF0000"/>
                </a:solidFill>
                <a:effectLst/>
              </a:rPr>
              <a:t>nothing about its content</a:t>
            </a:r>
            <a:r>
              <a:rPr lang="en-GB" sz="2000" b="0" i="0" dirty="0">
                <a:solidFill>
                  <a:srgbClr val="000000"/>
                </a:solidFill>
                <a:effectLst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rgbClr val="000000"/>
                </a:solidFill>
                <a:effectLst/>
              </a:rPr>
              <a:t>Examples of </a:t>
            </a:r>
            <a:r>
              <a:rPr lang="en-GB" sz="2000" b="1" i="0" dirty="0">
                <a:solidFill>
                  <a:srgbClr val="000000"/>
                </a:solidFill>
                <a:effectLst/>
              </a:rPr>
              <a:t>semantic</a:t>
            </a:r>
            <a:r>
              <a:rPr lang="en-GB" sz="2000" b="0" i="0" dirty="0">
                <a:solidFill>
                  <a:srgbClr val="000000"/>
                </a:solidFill>
                <a:effectLst/>
              </a:rPr>
              <a:t> elements: </a:t>
            </a:r>
            <a:r>
              <a:rPr lang="en-GB" sz="2000" b="1" i="0" dirty="0">
                <a:solidFill>
                  <a:srgbClr val="000000"/>
                </a:solidFill>
                <a:effectLst/>
              </a:rPr>
              <a:t>&lt;form&gt;, &lt;table&gt;, </a:t>
            </a:r>
            <a:r>
              <a:rPr lang="en-GB" sz="2000" b="0" i="0" dirty="0">
                <a:solidFill>
                  <a:srgbClr val="000000"/>
                </a:solidFill>
                <a:effectLst/>
              </a:rPr>
              <a:t>and </a:t>
            </a:r>
            <a:r>
              <a:rPr lang="en-GB" sz="2000" b="1" i="0" dirty="0">
                <a:solidFill>
                  <a:srgbClr val="000000"/>
                </a:solidFill>
                <a:effectLst/>
              </a:rPr>
              <a:t>&lt;article&gt; </a:t>
            </a:r>
            <a:r>
              <a:rPr lang="en-GB" sz="2000" b="0" i="0" dirty="0">
                <a:solidFill>
                  <a:srgbClr val="000000"/>
                </a:solidFill>
                <a:effectLst/>
              </a:rPr>
              <a:t>- </a:t>
            </a:r>
            <a:r>
              <a:rPr lang="en-GB" sz="2000" b="1" i="0" dirty="0">
                <a:solidFill>
                  <a:srgbClr val="FF0000"/>
                </a:solidFill>
                <a:effectLst/>
              </a:rPr>
              <a:t>Clearly defines its content.</a:t>
            </a:r>
          </a:p>
        </p:txBody>
      </p:sp>
      <p:sp>
        <p:nvSpPr>
          <p:cNvPr id="10" name="5-point Star 9">
            <a:extLst>
              <a:ext uri="{FF2B5EF4-FFF2-40B4-BE49-F238E27FC236}">
                <a16:creationId xmlns:a16="http://schemas.microsoft.com/office/drawing/2014/main" id="{36F37D68-638F-2447-9F07-D7CF832CB699}"/>
              </a:ext>
            </a:extLst>
          </p:cNvPr>
          <p:cNvSpPr/>
          <p:nvPr/>
        </p:nvSpPr>
        <p:spPr>
          <a:xfrm>
            <a:off x="11461824" y="184666"/>
            <a:ext cx="510639" cy="492577"/>
          </a:xfrm>
          <a:prstGeom prst="star5">
            <a:avLst/>
          </a:prstGeom>
          <a:solidFill>
            <a:srgbClr val="E418B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6390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1355D1-68AC-5644-B431-987A29972E9B}"/>
              </a:ext>
            </a:extLst>
          </p:cNvPr>
          <p:cNvSpPr txBox="1"/>
          <p:nvPr/>
        </p:nvSpPr>
        <p:spPr>
          <a:xfrm>
            <a:off x="0" y="0"/>
            <a:ext cx="4282068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HTML ELEMENTS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24A5C-51E7-394C-A36A-D1EE6545EA98}"/>
              </a:ext>
            </a:extLst>
          </p:cNvPr>
          <p:cNvSpPr txBox="1"/>
          <p:nvPr/>
        </p:nvSpPr>
        <p:spPr>
          <a:xfrm>
            <a:off x="474856" y="861909"/>
            <a:ext cx="380721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Semantic HTML Elements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18857A-DF01-644E-83C4-B120A3A99D24}"/>
              </a:ext>
            </a:extLst>
          </p:cNvPr>
          <p:cNvSpPr/>
          <p:nvPr/>
        </p:nvSpPr>
        <p:spPr>
          <a:xfrm>
            <a:off x="474856" y="1539152"/>
            <a:ext cx="4727339" cy="369332"/>
          </a:xfrm>
          <a:prstGeom prst="rect">
            <a:avLst/>
          </a:prstGeom>
          <a:solidFill>
            <a:srgbClr val="E418B3"/>
          </a:solidFill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chemeClr val="bg1"/>
                </a:solidFill>
                <a:effectLst/>
              </a:rPr>
              <a:t>Semantic elements = elements with a meaning</a:t>
            </a:r>
            <a:endParaRPr lang="en-DE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7EB41B-EFE2-DE41-80E5-264B21CA1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612" y="2216395"/>
            <a:ext cx="5692388" cy="2910256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972CA37-B227-7C45-9244-B80D7A80AB01}"/>
              </a:ext>
            </a:extLst>
          </p:cNvPr>
          <p:cNvSpPr/>
          <p:nvPr/>
        </p:nvSpPr>
        <p:spPr>
          <a:xfrm>
            <a:off x="7129848" y="1908484"/>
            <a:ext cx="3484606" cy="14773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000000"/>
                </a:solidFill>
                <a:effectLst/>
              </a:rPr>
              <a:t>&lt;div class="header"&gt; … &lt;/div&gt;</a:t>
            </a:r>
          </a:p>
          <a:p>
            <a:endParaRPr lang="en-GB" b="0" i="0" dirty="0">
              <a:solidFill>
                <a:srgbClr val="000000"/>
              </a:solidFill>
              <a:effectLst/>
            </a:endParaRPr>
          </a:p>
          <a:p>
            <a:r>
              <a:rPr lang="en-GB" b="0" i="0" dirty="0">
                <a:solidFill>
                  <a:srgbClr val="000000"/>
                </a:solidFill>
                <a:effectLst/>
              </a:rPr>
              <a:t>&lt;div class="nav"&gt; … &lt;/div&gt;</a:t>
            </a:r>
          </a:p>
          <a:p>
            <a:endParaRPr lang="en-GB" b="0" i="0" dirty="0">
              <a:solidFill>
                <a:srgbClr val="000000"/>
              </a:solidFill>
              <a:effectLst/>
            </a:endParaRPr>
          </a:p>
          <a:p>
            <a:r>
              <a:rPr lang="en-GB" b="0" i="0" dirty="0">
                <a:solidFill>
                  <a:srgbClr val="000000"/>
                </a:solidFill>
                <a:effectLst/>
              </a:rPr>
              <a:t>&lt;div class="footer"&gt; … &lt;/div&gt;</a:t>
            </a:r>
            <a:endParaRPr lang="en-DE" dirty="0"/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D069A33C-A340-9D46-9E3B-F7CB4B28EEC8}"/>
              </a:ext>
            </a:extLst>
          </p:cNvPr>
          <p:cNvSpPr/>
          <p:nvPr/>
        </p:nvSpPr>
        <p:spPr>
          <a:xfrm>
            <a:off x="8439666" y="3577865"/>
            <a:ext cx="322009" cy="428974"/>
          </a:xfrm>
          <a:prstGeom prst="downArrow">
            <a:avLst/>
          </a:prstGeom>
          <a:solidFill>
            <a:srgbClr val="E418B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72C736D-829F-2D42-895D-A0F47BB71413}"/>
              </a:ext>
            </a:extLst>
          </p:cNvPr>
          <p:cNvSpPr/>
          <p:nvPr/>
        </p:nvSpPr>
        <p:spPr>
          <a:xfrm>
            <a:off x="7129848" y="4198892"/>
            <a:ext cx="3484606" cy="147732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000000"/>
                </a:solidFill>
                <a:effectLst/>
              </a:rPr>
              <a:t>&lt;header class=”</a:t>
            </a:r>
            <a:r>
              <a:rPr lang="en-GB" b="0" i="0" dirty="0" err="1">
                <a:solidFill>
                  <a:srgbClr val="000000"/>
                </a:solidFill>
                <a:effectLst/>
              </a:rPr>
              <a:t>aaa</a:t>
            </a:r>
            <a:r>
              <a:rPr lang="en-GB" b="0" i="0" dirty="0">
                <a:solidFill>
                  <a:srgbClr val="000000"/>
                </a:solidFill>
                <a:effectLst/>
              </a:rPr>
              <a:t>"&gt; … &lt;/header&gt;</a:t>
            </a:r>
          </a:p>
          <a:p>
            <a:endParaRPr lang="en-GB" b="0" i="0" dirty="0">
              <a:solidFill>
                <a:srgbClr val="000000"/>
              </a:solidFill>
              <a:effectLst/>
            </a:endParaRPr>
          </a:p>
          <a:p>
            <a:r>
              <a:rPr lang="en-GB" b="0" i="0" dirty="0">
                <a:solidFill>
                  <a:srgbClr val="000000"/>
                </a:solidFill>
                <a:effectLst/>
              </a:rPr>
              <a:t>&lt;nav class=”</a:t>
            </a:r>
            <a:r>
              <a:rPr lang="en-GB" b="0" i="0" dirty="0" err="1">
                <a:solidFill>
                  <a:srgbClr val="000000"/>
                </a:solidFill>
                <a:effectLst/>
              </a:rPr>
              <a:t>bbb</a:t>
            </a:r>
            <a:r>
              <a:rPr lang="en-GB" b="0" i="0" dirty="0">
                <a:solidFill>
                  <a:srgbClr val="000000"/>
                </a:solidFill>
                <a:effectLst/>
              </a:rPr>
              <a:t>"&gt; … &lt;/nav&gt;</a:t>
            </a:r>
          </a:p>
          <a:p>
            <a:endParaRPr lang="en-GB" b="0" i="0" dirty="0">
              <a:solidFill>
                <a:srgbClr val="000000"/>
              </a:solidFill>
              <a:effectLst/>
            </a:endParaRPr>
          </a:p>
          <a:p>
            <a:r>
              <a:rPr lang="en-GB" b="0" i="0" dirty="0">
                <a:solidFill>
                  <a:srgbClr val="000000"/>
                </a:solidFill>
                <a:effectLst/>
              </a:rPr>
              <a:t>&lt;footer class=”ccc"&gt; … &lt;/footer&gt;</a:t>
            </a:r>
            <a:endParaRPr lang="en-DE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659EB3E-D016-C54E-80C9-6799D938EA14}"/>
              </a:ext>
            </a:extLst>
          </p:cNvPr>
          <p:cNvSpPr/>
          <p:nvPr/>
        </p:nvSpPr>
        <p:spPr>
          <a:xfrm>
            <a:off x="403612" y="5868273"/>
            <a:ext cx="11610053" cy="79284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00" b="0" i="0" dirty="0">
                <a:solidFill>
                  <a:srgbClr val="424242"/>
                </a:solidFill>
                <a:effectLst/>
              </a:rPr>
              <a:t>This </a:t>
            </a:r>
            <a:r>
              <a:rPr lang="en-GB" sz="1600" b="1" i="0" dirty="0">
                <a:solidFill>
                  <a:srgbClr val="424242"/>
                </a:solidFill>
                <a:effectLst/>
              </a:rPr>
              <a:t>explicit information </a:t>
            </a:r>
            <a:r>
              <a:rPr lang="en-GB" sz="1600" b="0" i="0" dirty="0">
                <a:solidFill>
                  <a:srgbClr val="424242"/>
                </a:solidFill>
                <a:effectLst/>
              </a:rPr>
              <a:t>helps </a:t>
            </a:r>
            <a:r>
              <a:rPr lang="en-GB" sz="1600" b="1" i="0" dirty="0">
                <a:solidFill>
                  <a:srgbClr val="FF0000"/>
                </a:solidFill>
                <a:effectLst/>
              </a:rPr>
              <a:t>robots/crawlers like Google and browsers </a:t>
            </a:r>
            <a:r>
              <a:rPr lang="en-GB" sz="1600" b="0" i="0" dirty="0">
                <a:solidFill>
                  <a:srgbClr val="424242"/>
                </a:solidFill>
                <a:effectLst/>
              </a:rPr>
              <a:t>to better understand which content is important, which is for main section, which is for navigation, and so on.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96C93E1-E9F5-0F4D-A3D2-9BA0379F632E}"/>
              </a:ext>
            </a:extLst>
          </p:cNvPr>
          <p:cNvSpPr/>
          <p:nvPr/>
        </p:nvSpPr>
        <p:spPr>
          <a:xfrm>
            <a:off x="6096000" y="777368"/>
            <a:ext cx="6096000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>
            <a:spAutoFit/>
          </a:bodyPr>
          <a:lstStyle/>
          <a:p>
            <a:r>
              <a:rPr lang="en-GB" b="0" i="0" dirty="0">
                <a:solidFill>
                  <a:srgbClr val="424242"/>
                </a:solidFill>
                <a:effectLst/>
                <a:latin typeface="Ubuntu"/>
              </a:rPr>
              <a:t>They serve only </a:t>
            </a:r>
            <a:r>
              <a:rPr lang="en-GB" b="1" i="0" dirty="0">
                <a:solidFill>
                  <a:srgbClr val="424242"/>
                </a:solidFill>
                <a:effectLst/>
                <a:latin typeface="Ubuntu"/>
              </a:rPr>
              <a:t>as holders </a:t>
            </a:r>
            <a:r>
              <a:rPr lang="en-GB" b="0" i="0" dirty="0">
                <a:solidFill>
                  <a:srgbClr val="424242"/>
                </a:solidFill>
                <a:effectLst/>
                <a:latin typeface="Ubuntu"/>
              </a:rPr>
              <a:t>to convey to the </a:t>
            </a:r>
            <a:r>
              <a:rPr lang="en-GB" b="1" i="0" dirty="0">
                <a:solidFill>
                  <a:srgbClr val="424242"/>
                </a:solidFill>
                <a:effectLst/>
                <a:latin typeface="Ubuntu"/>
              </a:rPr>
              <a:t>browser</a:t>
            </a:r>
            <a:r>
              <a:rPr lang="en-GB" b="0" i="0" dirty="0">
                <a:solidFill>
                  <a:srgbClr val="424242"/>
                </a:solidFill>
                <a:effectLst/>
                <a:latin typeface="Ubuntu"/>
              </a:rPr>
              <a:t> </a:t>
            </a:r>
            <a:r>
              <a:rPr lang="en-GB" b="0" i="0" dirty="0">
                <a:solidFill>
                  <a:srgbClr val="FF0000"/>
                </a:solidFill>
                <a:effectLst/>
                <a:latin typeface="Ubuntu"/>
              </a:rPr>
              <a:t>how the content should be displayed</a:t>
            </a:r>
            <a:r>
              <a:rPr lang="en-GB" b="0" i="0" dirty="0">
                <a:solidFill>
                  <a:srgbClr val="424242"/>
                </a:solidFill>
                <a:effectLst/>
                <a:latin typeface="Ubuntu"/>
              </a:rPr>
              <a:t>. They give </a:t>
            </a:r>
            <a:r>
              <a:rPr lang="en-GB" b="0" i="0" dirty="0">
                <a:solidFill>
                  <a:srgbClr val="FF0000"/>
                </a:solidFill>
                <a:effectLst/>
                <a:latin typeface="Ubuntu"/>
              </a:rPr>
              <a:t>no information </a:t>
            </a:r>
            <a:r>
              <a:rPr lang="en-GB" b="0" i="0" dirty="0">
                <a:solidFill>
                  <a:srgbClr val="424242"/>
                </a:solidFill>
                <a:effectLst/>
                <a:latin typeface="Ubuntu"/>
              </a:rPr>
              <a:t>about the role,  the content they contain,  plays on the page.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201954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1355D1-68AC-5644-B431-987A29972E9B}"/>
              </a:ext>
            </a:extLst>
          </p:cNvPr>
          <p:cNvSpPr txBox="1"/>
          <p:nvPr/>
        </p:nvSpPr>
        <p:spPr>
          <a:xfrm>
            <a:off x="0" y="0"/>
            <a:ext cx="4282068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HTML ELEMENTS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24A5C-51E7-394C-A36A-D1EE6545EA98}"/>
              </a:ext>
            </a:extLst>
          </p:cNvPr>
          <p:cNvSpPr txBox="1"/>
          <p:nvPr/>
        </p:nvSpPr>
        <p:spPr>
          <a:xfrm>
            <a:off x="474856" y="861909"/>
            <a:ext cx="380721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Semantic HTML Elements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34CBC2-A398-1241-B7AC-83F5AFFE1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644" y="1449169"/>
            <a:ext cx="7730032" cy="5147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0855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1355D1-68AC-5644-B431-987A29972E9B}"/>
              </a:ext>
            </a:extLst>
          </p:cNvPr>
          <p:cNvSpPr txBox="1"/>
          <p:nvPr/>
        </p:nvSpPr>
        <p:spPr>
          <a:xfrm>
            <a:off x="0" y="0"/>
            <a:ext cx="4282068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CSS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24A5C-51E7-394C-A36A-D1EE6545EA98}"/>
              </a:ext>
            </a:extLst>
          </p:cNvPr>
          <p:cNvSpPr txBox="1"/>
          <p:nvPr/>
        </p:nvSpPr>
        <p:spPr>
          <a:xfrm>
            <a:off x="474856" y="861909"/>
            <a:ext cx="380721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SELECTORS</a:t>
            </a:r>
          </a:p>
        </p:txBody>
      </p:sp>
      <p:pic>
        <p:nvPicPr>
          <p:cNvPr id="10" name="Picture 2" descr="CSS Syntax">
            <a:extLst>
              <a:ext uri="{FF2B5EF4-FFF2-40B4-BE49-F238E27FC236}">
                <a16:creationId xmlns:a16="http://schemas.microsoft.com/office/drawing/2014/main" id="{124543C1-843D-504D-B8CF-3F86DBFD8D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856" y="1475853"/>
            <a:ext cx="3047039" cy="987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F2A7E1A-6639-324B-91B1-BB007EECF94B}"/>
              </a:ext>
            </a:extLst>
          </p:cNvPr>
          <p:cNvSpPr/>
          <p:nvPr/>
        </p:nvSpPr>
        <p:spPr>
          <a:xfrm>
            <a:off x="474856" y="3264926"/>
            <a:ext cx="11301133" cy="3234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E418B3"/>
                </a:solidFill>
              </a:rPr>
              <a:t>Simple selectors </a:t>
            </a:r>
            <a:r>
              <a:rPr lang="en-GB" dirty="0"/>
              <a:t>(element name, id, class)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E418B3"/>
                </a:solidFill>
              </a:rPr>
              <a:t>Combinator selectors </a:t>
            </a:r>
            <a:r>
              <a:rPr lang="en-GB" dirty="0"/>
              <a:t>(select elements based on a specific relationship between them)</a:t>
            </a:r>
          </a:p>
          <a:p>
            <a:r>
              <a:rPr lang="en-GB" dirty="0"/>
              <a:t>     -  descendant selector (space)</a:t>
            </a:r>
          </a:p>
          <a:p>
            <a:r>
              <a:rPr lang="en-GB" dirty="0"/>
              <a:t>     -  child selector (&gt;)</a:t>
            </a:r>
          </a:p>
          <a:p>
            <a:r>
              <a:rPr lang="en-GB" dirty="0"/>
              <a:t>     -  adjacent sibling selector (+)</a:t>
            </a:r>
          </a:p>
          <a:p>
            <a:r>
              <a:rPr lang="en-GB" dirty="0"/>
              <a:t>     -  general sibling selector (~)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E418B3"/>
                </a:solidFill>
              </a:rPr>
              <a:t>Pseudo-class selectors </a:t>
            </a:r>
            <a:r>
              <a:rPr lang="en-GB" dirty="0"/>
              <a:t>(select elements based on a certain state,   </a:t>
            </a:r>
            <a:r>
              <a:rPr lang="en-GB" dirty="0">
                <a:solidFill>
                  <a:srgbClr val="FF0000"/>
                </a:solidFill>
              </a:rPr>
              <a:t>:hover, :active, :first-child</a:t>
            </a:r>
            <a:r>
              <a:rPr lang="en-GB" dirty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E418B3"/>
                </a:solidFill>
              </a:rPr>
              <a:t>Pseudo-elements selectors </a:t>
            </a:r>
            <a:r>
              <a:rPr lang="en-GB" dirty="0"/>
              <a:t>(select and style a part of an element,  </a:t>
            </a:r>
            <a:r>
              <a:rPr lang="en-GB" dirty="0">
                <a:solidFill>
                  <a:srgbClr val="FF0000"/>
                </a:solidFill>
              </a:rPr>
              <a:t>::after, ::before, ::first-letter</a:t>
            </a:r>
            <a:r>
              <a:rPr lang="en-GB" dirty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E418B3"/>
                </a:solidFill>
              </a:rPr>
              <a:t>Attribute selectors </a:t>
            </a:r>
            <a:r>
              <a:rPr lang="en-GB" dirty="0"/>
              <a:t>(select elements based on an attribute or attribute value,  </a:t>
            </a:r>
            <a:r>
              <a:rPr lang="en-GB" dirty="0">
                <a:solidFill>
                  <a:srgbClr val="FF0000"/>
                </a:solidFill>
              </a:rPr>
              <a:t>a[target="_blank"], [class|="top"] </a:t>
            </a:r>
            <a:r>
              <a:rPr lang="en-GB" dirty="0"/>
              <a:t>)</a:t>
            </a:r>
          </a:p>
        </p:txBody>
      </p:sp>
      <p:sp>
        <p:nvSpPr>
          <p:cNvPr id="18" name="Down Arrow 17">
            <a:extLst>
              <a:ext uri="{FF2B5EF4-FFF2-40B4-BE49-F238E27FC236}">
                <a16:creationId xmlns:a16="http://schemas.microsoft.com/office/drawing/2014/main" id="{27022184-5AB8-AE44-8E98-B7C425FE3DD5}"/>
              </a:ext>
            </a:extLst>
          </p:cNvPr>
          <p:cNvSpPr/>
          <p:nvPr/>
        </p:nvSpPr>
        <p:spPr>
          <a:xfrm>
            <a:off x="561353" y="2463363"/>
            <a:ext cx="439544" cy="533831"/>
          </a:xfrm>
          <a:prstGeom prst="downArrow">
            <a:avLst/>
          </a:prstGeom>
          <a:solidFill>
            <a:srgbClr val="E418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rgbClr val="E418B3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44CCC10-36D9-7142-BDF3-361646BD901E}"/>
              </a:ext>
            </a:extLst>
          </p:cNvPr>
          <p:cNvSpPr/>
          <p:nvPr/>
        </p:nvSpPr>
        <p:spPr>
          <a:xfrm>
            <a:off x="6125422" y="1106521"/>
            <a:ext cx="51934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3"/>
              </a:rPr>
              <a:t>https://www.w3schools.com/cssref/css_selectors.asp</a:t>
            </a:r>
            <a:endParaRPr lang="en-DE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7CF3CB9-C13C-DB49-B84E-9E7D168287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6883" y="475787"/>
            <a:ext cx="726443" cy="58115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99CCA0D-8DB5-034D-8D9F-9F1D896776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6882" y="1567927"/>
            <a:ext cx="726443" cy="58115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21A7259-3334-4D47-8DF1-8FEFA0C95CC7}"/>
              </a:ext>
            </a:extLst>
          </p:cNvPr>
          <p:cNvSpPr/>
          <p:nvPr/>
        </p:nvSpPr>
        <p:spPr>
          <a:xfrm>
            <a:off x="7333968" y="2217531"/>
            <a:ext cx="26722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5"/>
              </a:rPr>
              <a:t>https://flukeout.github.io/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1489780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1355D1-68AC-5644-B431-987A29972E9B}"/>
              </a:ext>
            </a:extLst>
          </p:cNvPr>
          <p:cNvSpPr txBox="1"/>
          <p:nvPr/>
        </p:nvSpPr>
        <p:spPr>
          <a:xfrm>
            <a:off x="0" y="0"/>
            <a:ext cx="4282068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CSS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24A5C-51E7-394C-A36A-D1EE6545EA98}"/>
              </a:ext>
            </a:extLst>
          </p:cNvPr>
          <p:cNvSpPr txBox="1"/>
          <p:nvPr/>
        </p:nvSpPr>
        <p:spPr>
          <a:xfrm>
            <a:off x="474856" y="861909"/>
            <a:ext cx="380721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SELECTORS -- </a:t>
            </a:r>
            <a:r>
              <a:rPr lang="en-GB" dirty="0">
                <a:solidFill>
                  <a:srgbClr val="E418B3"/>
                </a:solidFill>
              </a:rPr>
              <a:t>Simple selectors </a:t>
            </a:r>
            <a:endParaRPr lang="en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3AD0A0-5C42-8D45-A56C-F1B9A6D04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5" y="3581124"/>
            <a:ext cx="4747418" cy="7717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F89619E-D2FE-FA4A-A720-1D64F1238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0345" y="3581124"/>
            <a:ext cx="3223569" cy="12841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7E34FD-B8D6-4843-ACF7-D866484C9A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0345" y="5095050"/>
            <a:ext cx="2515114" cy="169810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E3683C7-BAD5-F242-8308-E85435FACF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855" y="5095050"/>
            <a:ext cx="4747418" cy="87915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CC51BFD-B701-0D44-9CAE-412D1C3852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854" y="1625914"/>
            <a:ext cx="4747419" cy="100607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68D5872-D68F-1845-A5EC-B14A85699D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45021" y="1658745"/>
            <a:ext cx="2275660" cy="1692640"/>
          </a:xfrm>
          <a:prstGeom prst="rect">
            <a:avLst/>
          </a:prstGeom>
        </p:spPr>
      </p:pic>
      <p:sp>
        <p:nvSpPr>
          <p:cNvPr id="23" name="Down Arrow 22">
            <a:extLst>
              <a:ext uri="{FF2B5EF4-FFF2-40B4-BE49-F238E27FC236}">
                <a16:creationId xmlns:a16="http://schemas.microsoft.com/office/drawing/2014/main" id="{8499764D-C836-8249-AE1B-608AE1A47BBB}"/>
              </a:ext>
            </a:extLst>
          </p:cNvPr>
          <p:cNvSpPr/>
          <p:nvPr/>
        </p:nvSpPr>
        <p:spPr>
          <a:xfrm rot="16200000">
            <a:off x="9407938" y="1969167"/>
            <a:ext cx="307614" cy="400194"/>
          </a:xfrm>
          <a:prstGeom prst="downArrow">
            <a:avLst/>
          </a:prstGeom>
          <a:solidFill>
            <a:srgbClr val="E418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rgbClr val="E418B3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F1F0BBA-756E-3F40-9272-EF9AEE1917C1}"/>
              </a:ext>
            </a:extLst>
          </p:cNvPr>
          <p:cNvSpPr txBox="1"/>
          <p:nvPr/>
        </p:nvSpPr>
        <p:spPr>
          <a:xfrm>
            <a:off x="10021330" y="1953739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HTML Elements</a:t>
            </a:r>
          </a:p>
        </p:txBody>
      </p:sp>
      <p:sp>
        <p:nvSpPr>
          <p:cNvPr id="25" name="Down Arrow 24">
            <a:extLst>
              <a:ext uri="{FF2B5EF4-FFF2-40B4-BE49-F238E27FC236}">
                <a16:creationId xmlns:a16="http://schemas.microsoft.com/office/drawing/2014/main" id="{BA58209F-6C2D-D14C-9814-84D053CEDAA2}"/>
              </a:ext>
            </a:extLst>
          </p:cNvPr>
          <p:cNvSpPr/>
          <p:nvPr/>
        </p:nvSpPr>
        <p:spPr>
          <a:xfrm rot="16200000">
            <a:off x="9407938" y="3900940"/>
            <a:ext cx="307614" cy="400194"/>
          </a:xfrm>
          <a:prstGeom prst="downArrow">
            <a:avLst/>
          </a:prstGeom>
          <a:solidFill>
            <a:srgbClr val="E418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rgbClr val="E418B3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52D8910-CB57-E147-A854-E10C9D78072D}"/>
              </a:ext>
            </a:extLst>
          </p:cNvPr>
          <p:cNvSpPr txBox="1"/>
          <p:nvPr/>
        </p:nvSpPr>
        <p:spPr>
          <a:xfrm>
            <a:off x="10021330" y="3885512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class</a:t>
            </a:r>
          </a:p>
        </p:txBody>
      </p:sp>
      <p:sp>
        <p:nvSpPr>
          <p:cNvPr id="27" name="Down Arrow 26">
            <a:extLst>
              <a:ext uri="{FF2B5EF4-FFF2-40B4-BE49-F238E27FC236}">
                <a16:creationId xmlns:a16="http://schemas.microsoft.com/office/drawing/2014/main" id="{ACE3015E-CE3D-3E41-9A7C-E47B5EC0D71D}"/>
              </a:ext>
            </a:extLst>
          </p:cNvPr>
          <p:cNvSpPr/>
          <p:nvPr/>
        </p:nvSpPr>
        <p:spPr>
          <a:xfrm rot="16200000">
            <a:off x="9407938" y="5525099"/>
            <a:ext cx="307614" cy="400194"/>
          </a:xfrm>
          <a:prstGeom prst="downArrow">
            <a:avLst/>
          </a:prstGeom>
          <a:solidFill>
            <a:srgbClr val="E418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rgbClr val="E418B3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4B25B3A-D77B-6A42-9C9F-C9D2E458B1F0}"/>
              </a:ext>
            </a:extLst>
          </p:cNvPr>
          <p:cNvSpPr txBox="1"/>
          <p:nvPr/>
        </p:nvSpPr>
        <p:spPr>
          <a:xfrm>
            <a:off x="10021330" y="5509671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id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C0120-7363-2849-80D8-7B9096FE2433}"/>
              </a:ext>
            </a:extLst>
          </p:cNvPr>
          <p:cNvSpPr txBox="1"/>
          <p:nvPr/>
        </p:nvSpPr>
        <p:spPr>
          <a:xfrm>
            <a:off x="9094573" y="68132"/>
            <a:ext cx="3097427" cy="132343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sz="1600" b="1" dirty="0">
                <a:solidFill>
                  <a:srgbClr val="FF0000"/>
                </a:solidFill>
              </a:rPr>
              <a:t>NOTE : </a:t>
            </a:r>
          </a:p>
          <a:p>
            <a:r>
              <a:rPr lang="en-DE" sz="1600" dirty="0"/>
              <a:t>class and id names</a:t>
            </a:r>
          </a:p>
          <a:p>
            <a:r>
              <a:rPr lang="en-DE" sz="1600" dirty="0"/>
              <a:t>      -  are </a:t>
            </a:r>
            <a:r>
              <a:rPr lang="en-GB" sz="1600" b="1" dirty="0"/>
              <a:t>case sensitive </a:t>
            </a:r>
          </a:p>
          <a:p>
            <a:r>
              <a:rPr lang="en-GB" sz="1600" dirty="0"/>
              <a:t>      -  </a:t>
            </a:r>
            <a:r>
              <a:rPr lang="en-GB" sz="1600" b="1" dirty="0"/>
              <a:t>must not </a:t>
            </a:r>
            <a:r>
              <a:rPr lang="en-GB" sz="1600" dirty="0"/>
              <a:t>contain whitespaces</a:t>
            </a:r>
          </a:p>
          <a:p>
            <a:r>
              <a:rPr lang="en-GB" sz="1600" dirty="0"/>
              <a:t>      -  </a:t>
            </a:r>
            <a:r>
              <a:rPr lang="en-GB" sz="1600" b="1" dirty="0"/>
              <a:t>cannot start </a:t>
            </a:r>
            <a:r>
              <a:rPr lang="en-GB" sz="1600" dirty="0"/>
              <a:t>with a number!</a:t>
            </a:r>
            <a:r>
              <a:rPr lang="en-DE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713060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1355D1-68AC-5644-B431-987A29972E9B}"/>
              </a:ext>
            </a:extLst>
          </p:cNvPr>
          <p:cNvSpPr txBox="1"/>
          <p:nvPr/>
        </p:nvSpPr>
        <p:spPr>
          <a:xfrm>
            <a:off x="0" y="0"/>
            <a:ext cx="4282068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CSS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24A5C-51E7-394C-A36A-D1EE6545EA98}"/>
              </a:ext>
            </a:extLst>
          </p:cNvPr>
          <p:cNvSpPr txBox="1"/>
          <p:nvPr/>
        </p:nvSpPr>
        <p:spPr>
          <a:xfrm>
            <a:off x="474856" y="861909"/>
            <a:ext cx="380721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SPECIFICITY </a:t>
            </a:r>
            <a:r>
              <a:rPr lang="en-GB" dirty="0">
                <a:solidFill>
                  <a:srgbClr val="E418B3"/>
                </a:solidFill>
              </a:rPr>
              <a:t> </a:t>
            </a:r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DD587D-A27A-7243-9DFC-EEE29A00A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008" y="1717286"/>
            <a:ext cx="4278581" cy="636888"/>
          </a:xfrm>
          <a:prstGeom prst="rect">
            <a:avLst/>
          </a:prstGeom>
        </p:spPr>
      </p:pic>
      <p:pic>
        <p:nvPicPr>
          <p:cNvPr id="1026" name="Picture 2" descr="CSS Specificity Calculator | down4kode">
            <a:extLst>
              <a:ext uri="{FF2B5EF4-FFF2-40B4-BE49-F238E27FC236}">
                <a16:creationId xmlns:a16="http://schemas.microsoft.com/office/drawing/2014/main" id="{7BCB12D5-F633-D841-94B9-0A26ED9F81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5412" y="159598"/>
            <a:ext cx="4097295" cy="1078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9449B80-1CA7-A64E-A691-157540C788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1077" y="1717286"/>
            <a:ext cx="1930601" cy="1576001"/>
          </a:xfrm>
          <a:prstGeom prst="rect">
            <a:avLst/>
          </a:prstGeom>
        </p:spPr>
      </p:pic>
      <p:sp>
        <p:nvSpPr>
          <p:cNvPr id="21" name="Down Arrow 20">
            <a:extLst>
              <a:ext uri="{FF2B5EF4-FFF2-40B4-BE49-F238E27FC236}">
                <a16:creationId xmlns:a16="http://schemas.microsoft.com/office/drawing/2014/main" id="{A9A856CC-35F7-C741-ADC0-B63B1070D9CC}"/>
              </a:ext>
            </a:extLst>
          </p:cNvPr>
          <p:cNvSpPr/>
          <p:nvPr/>
        </p:nvSpPr>
        <p:spPr>
          <a:xfrm rot="16200000">
            <a:off x="6977456" y="1796068"/>
            <a:ext cx="307614" cy="400194"/>
          </a:xfrm>
          <a:prstGeom prst="downArrow">
            <a:avLst/>
          </a:prstGeom>
          <a:solidFill>
            <a:srgbClr val="E418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rgbClr val="E418B3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7DB39F0-CD03-7146-8D65-B83B1458DDA1}"/>
              </a:ext>
            </a:extLst>
          </p:cNvPr>
          <p:cNvSpPr txBox="1"/>
          <p:nvPr/>
        </p:nvSpPr>
        <p:spPr>
          <a:xfrm>
            <a:off x="7590848" y="1780640"/>
            <a:ext cx="1611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600" dirty="0"/>
              <a:t>100 + 0 + 1 = 101</a:t>
            </a:r>
          </a:p>
        </p:txBody>
      </p:sp>
      <p:sp>
        <p:nvSpPr>
          <p:cNvPr id="29" name="Down Arrow 28">
            <a:extLst>
              <a:ext uri="{FF2B5EF4-FFF2-40B4-BE49-F238E27FC236}">
                <a16:creationId xmlns:a16="http://schemas.microsoft.com/office/drawing/2014/main" id="{D6B5A45C-9347-D141-AFD9-11E1171946C5}"/>
              </a:ext>
            </a:extLst>
          </p:cNvPr>
          <p:cNvSpPr/>
          <p:nvPr/>
        </p:nvSpPr>
        <p:spPr>
          <a:xfrm rot="16200000">
            <a:off x="6977456" y="2735049"/>
            <a:ext cx="307614" cy="400194"/>
          </a:xfrm>
          <a:prstGeom prst="downArrow">
            <a:avLst/>
          </a:prstGeom>
          <a:solidFill>
            <a:srgbClr val="E418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rgbClr val="E418B3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7435BDB-DA89-F74F-A976-6D35EFA086D2}"/>
              </a:ext>
            </a:extLst>
          </p:cNvPr>
          <p:cNvSpPr txBox="1"/>
          <p:nvPr/>
        </p:nvSpPr>
        <p:spPr>
          <a:xfrm>
            <a:off x="7590848" y="2719621"/>
            <a:ext cx="1611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600" dirty="0"/>
              <a:t>0 + 1 + 1 = 11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8329DD5-827B-3A4D-AC8E-5866F30CD9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61487" y="1734051"/>
            <a:ext cx="2310858" cy="770286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87476E1-EA1E-AF44-8E45-9956BD8932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2516" y="3800256"/>
            <a:ext cx="5866038" cy="611390"/>
          </a:xfrm>
          <a:prstGeom prst="rect">
            <a:avLst/>
          </a:prstGeom>
        </p:spPr>
      </p:pic>
      <p:sp>
        <p:nvSpPr>
          <p:cNvPr id="32" name="Down Arrow 31">
            <a:extLst>
              <a:ext uri="{FF2B5EF4-FFF2-40B4-BE49-F238E27FC236}">
                <a16:creationId xmlns:a16="http://schemas.microsoft.com/office/drawing/2014/main" id="{D098037B-48F9-E04A-AD0A-22C7140390B5}"/>
              </a:ext>
            </a:extLst>
          </p:cNvPr>
          <p:cNvSpPr/>
          <p:nvPr/>
        </p:nvSpPr>
        <p:spPr>
          <a:xfrm rot="16200000">
            <a:off x="6977456" y="3859714"/>
            <a:ext cx="307614" cy="400194"/>
          </a:xfrm>
          <a:prstGeom prst="downArrow">
            <a:avLst/>
          </a:prstGeom>
          <a:solidFill>
            <a:srgbClr val="E418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rgbClr val="E418B3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B707F14-E472-A644-A3EE-2D89AC8431BA}"/>
              </a:ext>
            </a:extLst>
          </p:cNvPr>
          <p:cNvSpPr txBox="1"/>
          <p:nvPr/>
        </p:nvSpPr>
        <p:spPr>
          <a:xfrm>
            <a:off x="7590848" y="3844286"/>
            <a:ext cx="1611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600" dirty="0"/>
              <a:t>1000 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E18622F-9A86-054E-BA5A-6539F191EC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1487" y="3666857"/>
            <a:ext cx="2310858" cy="703305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DB3E645-BBB9-D44E-99C1-8574D7A1BE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2516" y="5140958"/>
            <a:ext cx="5893484" cy="61425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6E27538D-BE9F-5147-B198-64D506DBE8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15449" y="5140316"/>
            <a:ext cx="2328479" cy="1342109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D2ACD095-7155-8C48-9F40-10E8994AF3A9}"/>
              </a:ext>
            </a:extLst>
          </p:cNvPr>
          <p:cNvSpPr txBox="1"/>
          <p:nvPr/>
        </p:nvSpPr>
        <p:spPr>
          <a:xfrm>
            <a:off x="6215449" y="231513"/>
            <a:ext cx="1387760" cy="923330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DE" b="1" dirty="0">
                <a:solidFill>
                  <a:srgbClr val="E418B3"/>
                </a:solidFill>
              </a:rPr>
              <a:t>!important;</a:t>
            </a:r>
          </a:p>
          <a:p>
            <a:pPr algn="ctr"/>
            <a:endParaRPr lang="en-DE" b="1" dirty="0">
              <a:solidFill>
                <a:srgbClr val="E418B3"/>
              </a:solidFill>
            </a:endParaRPr>
          </a:p>
          <a:p>
            <a:pPr algn="ctr"/>
            <a:r>
              <a:rPr lang="en-DE" b="1" dirty="0">
                <a:solidFill>
                  <a:srgbClr val="E418B3"/>
                </a:solidFill>
              </a:rPr>
              <a:t>10.000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275E56C-2885-D04E-B4AC-8F92AF4C11EB}"/>
              </a:ext>
            </a:extLst>
          </p:cNvPr>
          <p:cNvSpPr txBox="1"/>
          <p:nvPr/>
        </p:nvSpPr>
        <p:spPr>
          <a:xfrm>
            <a:off x="7568289" y="361115"/>
            <a:ext cx="4077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3200" b="1" dirty="0">
                <a:solidFill>
                  <a:srgbClr val="E418B3"/>
                </a:solidFill>
              </a:rPr>
              <a:t>+</a:t>
            </a:r>
          </a:p>
        </p:txBody>
      </p:sp>
      <p:sp>
        <p:nvSpPr>
          <p:cNvPr id="39" name="Down Arrow 38">
            <a:extLst>
              <a:ext uri="{FF2B5EF4-FFF2-40B4-BE49-F238E27FC236}">
                <a16:creationId xmlns:a16="http://schemas.microsoft.com/office/drawing/2014/main" id="{D9F50141-B0F2-9E4B-B816-6974FDD67E61}"/>
              </a:ext>
            </a:extLst>
          </p:cNvPr>
          <p:cNvSpPr/>
          <p:nvPr/>
        </p:nvSpPr>
        <p:spPr>
          <a:xfrm rot="16200000">
            <a:off x="8848095" y="5247986"/>
            <a:ext cx="307614" cy="400194"/>
          </a:xfrm>
          <a:prstGeom prst="downArrow">
            <a:avLst/>
          </a:prstGeom>
          <a:solidFill>
            <a:srgbClr val="E418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rgbClr val="E418B3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D7E7FAD-3204-C04A-9F09-00201D54924D}"/>
              </a:ext>
            </a:extLst>
          </p:cNvPr>
          <p:cNvSpPr txBox="1"/>
          <p:nvPr/>
        </p:nvSpPr>
        <p:spPr>
          <a:xfrm>
            <a:off x="9217085" y="5278806"/>
            <a:ext cx="29749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600" dirty="0"/>
              <a:t>10.000 + 0 + 0 + 10 + 1 = 10.011 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A287424-FD5B-3740-A5E2-E62DB8B63E7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61487" y="5829679"/>
            <a:ext cx="2247231" cy="696325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</p:pic>
      <p:sp>
        <p:nvSpPr>
          <p:cNvPr id="43" name="5-point Star 42">
            <a:extLst>
              <a:ext uri="{FF2B5EF4-FFF2-40B4-BE49-F238E27FC236}">
                <a16:creationId xmlns:a16="http://schemas.microsoft.com/office/drawing/2014/main" id="{B79C97CD-ECAC-CA41-95B3-03F76CE9625C}"/>
              </a:ext>
            </a:extLst>
          </p:cNvPr>
          <p:cNvSpPr/>
          <p:nvPr/>
        </p:nvSpPr>
        <p:spPr>
          <a:xfrm>
            <a:off x="4773071" y="89543"/>
            <a:ext cx="510639" cy="492577"/>
          </a:xfrm>
          <a:prstGeom prst="star5">
            <a:avLst/>
          </a:prstGeom>
          <a:solidFill>
            <a:srgbClr val="E418B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58180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F5A2DF8-6C13-9942-93E2-794179F013BA}"/>
              </a:ext>
            </a:extLst>
          </p:cNvPr>
          <p:cNvSpPr txBox="1"/>
          <p:nvPr/>
        </p:nvSpPr>
        <p:spPr>
          <a:xfrm>
            <a:off x="0" y="0"/>
            <a:ext cx="4282068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CONTENT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FBB680-116A-654D-BF91-BF240EC1E19E}"/>
              </a:ext>
            </a:extLst>
          </p:cNvPr>
          <p:cNvSpPr txBox="1"/>
          <p:nvPr/>
        </p:nvSpPr>
        <p:spPr>
          <a:xfrm>
            <a:off x="743919" y="681925"/>
            <a:ext cx="9980908" cy="4315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DE" sz="2000" b="1" dirty="0"/>
              <a:t>HTML Inline &amp; Block Elements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DE" sz="2000" b="1" dirty="0"/>
              <a:t>HTML Elements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DE" sz="2000" b="1" dirty="0"/>
              <a:t>Semantic HTML Elements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DE" sz="2000" b="1" dirty="0"/>
              <a:t>CSS Selectors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DE" sz="2000" b="1" dirty="0"/>
              <a:t>CSS Specificity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DE" sz="2000" b="1" dirty="0"/>
              <a:t>CSS Colors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DE" sz="2000" b="1" dirty="0"/>
              <a:t>Exercises</a:t>
            </a:r>
          </a:p>
        </p:txBody>
      </p:sp>
    </p:spTree>
    <p:extLst>
      <p:ext uri="{BB962C8B-B14F-4D97-AF65-F5344CB8AC3E}">
        <p14:creationId xmlns:p14="http://schemas.microsoft.com/office/powerpoint/2010/main" val="6264713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1355D1-68AC-5644-B431-987A29972E9B}"/>
              </a:ext>
            </a:extLst>
          </p:cNvPr>
          <p:cNvSpPr txBox="1"/>
          <p:nvPr/>
        </p:nvSpPr>
        <p:spPr>
          <a:xfrm>
            <a:off x="0" y="0"/>
            <a:ext cx="4282068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CSS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24A5C-51E7-394C-A36A-D1EE6545EA98}"/>
              </a:ext>
            </a:extLst>
          </p:cNvPr>
          <p:cNvSpPr txBox="1"/>
          <p:nvPr/>
        </p:nvSpPr>
        <p:spPr>
          <a:xfrm>
            <a:off x="474856" y="861909"/>
            <a:ext cx="380721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COLORS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7A8AE9-AD69-2842-B057-F5BA78C51823}"/>
              </a:ext>
            </a:extLst>
          </p:cNvPr>
          <p:cNvSpPr/>
          <p:nvPr/>
        </p:nvSpPr>
        <p:spPr>
          <a:xfrm>
            <a:off x="5099220" y="1934784"/>
            <a:ext cx="69609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Name of </a:t>
            </a:r>
            <a:r>
              <a:rPr lang="en-GB" dirty="0" err="1"/>
              <a:t>color</a:t>
            </a:r>
            <a:r>
              <a:rPr lang="en-GB" dirty="0"/>
              <a:t> 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HEX 		          #RRGGBB       			00 </a:t>
            </a:r>
            <a:r>
              <a:rPr lang="en-GB" dirty="0">
                <a:sym typeface="Wingdings" pitchFamily="2" charset="2"/>
              </a:rPr>
              <a:t> FF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RGB or RGBA 	          </a:t>
            </a:r>
            <a:r>
              <a:rPr lang="en-GB" dirty="0" err="1"/>
              <a:t>rgb</a:t>
            </a:r>
            <a:r>
              <a:rPr lang="en-GB" dirty="0"/>
              <a:t>(red, green, blue)		0 </a:t>
            </a:r>
            <a:r>
              <a:rPr lang="en-GB" dirty="0">
                <a:sym typeface="Wingdings" pitchFamily="2" charset="2"/>
              </a:rPr>
              <a:t> 255</a:t>
            </a:r>
          </a:p>
          <a:p>
            <a:r>
              <a:rPr lang="en-GB" dirty="0">
                <a:sym typeface="Wingdings" pitchFamily="2" charset="2"/>
              </a:rPr>
              <a:t>		          </a:t>
            </a:r>
            <a:r>
              <a:rPr lang="en-GB" dirty="0" err="1"/>
              <a:t>rgba</a:t>
            </a:r>
            <a:r>
              <a:rPr lang="en-GB" dirty="0"/>
              <a:t>(red, green, blue, </a:t>
            </a:r>
            <a:r>
              <a:rPr lang="en-GB" dirty="0">
                <a:solidFill>
                  <a:srgbClr val="FF0000"/>
                </a:solidFill>
              </a:rPr>
              <a:t>alpha</a:t>
            </a:r>
            <a:r>
              <a:rPr lang="en-GB" dirty="0"/>
              <a:t>)  	</a:t>
            </a:r>
            <a:r>
              <a:rPr lang="en-GB" dirty="0">
                <a:solidFill>
                  <a:srgbClr val="FF0000"/>
                </a:solidFill>
              </a:rPr>
              <a:t>0.0 – 1.0</a:t>
            </a:r>
          </a:p>
          <a:p>
            <a:pPr lvl="5"/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HSL or HSLA 	          </a:t>
            </a:r>
            <a:r>
              <a:rPr lang="en-GB" dirty="0" err="1"/>
              <a:t>hsl</a:t>
            </a:r>
            <a:r>
              <a:rPr lang="en-GB" dirty="0"/>
              <a:t>(hue, saturation, lightness)</a:t>
            </a:r>
          </a:p>
          <a:p>
            <a:r>
              <a:rPr lang="en-GB" dirty="0"/>
              <a:t>			(0 – 360, 0% - 100%, 0% - 100% )</a:t>
            </a:r>
          </a:p>
          <a:p>
            <a:endParaRPr lang="en-GB" dirty="0"/>
          </a:p>
          <a:p>
            <a:r>
              <a:rPr lang="en-GB" dirty="0"/>
              <a:t>		          </a:t>
            </a:r>
            <a:r>
              <a:rPr lang="en-GB" dirty="0" err="1"/>
              <a:t>hsla</a:t>
            </a:r>
            <a:r>
              <a:rPr lang="en-GB" dirty="0"/>
              <a:t>(hue, saturation, lightness, </a:t>
            </a:r>
            <a:r>
              <a:rPr lang="en-GB" dirty="0">
                <a:solidFill>
                  <a:srgbClr val="FF0000"/>
                </a:solidFill>
              </a:rPr>
              <a:t>alpha</a:t>
            </a:r>
            <a:r>
              <a:rPr lang="en-GB" dirty="0"/>
              <a:t>)</a:t>
            </a:r>
          </a:p>
          <a:p>
            <a:r>
              <a:rPr lang="en-GB" dirty="0">
                <a:solidFill>
                  <a:srgbClr val="FF0000"/>
                </a:solidFill>
              </a:rPr>
              <a:t>					             0.0 – 1.0</a:t>
            </a:r>
            <a:endParaRPr lang="en-GB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68A3920-E7F2-334B-8BD9-A98710DC3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6" y="1934784"/>
            <a:ext cx="4302717" cy="341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8466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1355D1-68AC-5644-B431-987A29972E9B}"/>
              </a:ext>
            </a:extLst>
          </p:cNvPr>
          <p:cNvSpPr txBox="1"/>
          <p:nvPr/>
        </p:nvSpPr>
        <p:spPr>
          <a:xfrm>
            <a:off x="0" y="0"/>
            <a:ext cx="4282068" cy="369332"/>
          </a:xfrm>
          <a:prstGeom prst="rect">
            <a:avLst/>
          </a:prstGeom>
          <a:solidFill>
            <a:srgbClr val="E418B3"/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</a:t>
            </a:r>
            <a:r>
              <a:rPr lang="en-DE" dirty="0">
                <a:solidFill>
                  <a:schemeClr val="bg1"/>
                </a:solidFill>
              </a:rPr>
              <a:t>EXERCISE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72BD76-4AD6-8742-8254-54951C792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569" y="500496"/>
            <a:ext cx="8652109" cy="62209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E23AEE-365F-8547-959C-F5AE887D8A5B}"/>
              </a:ext>
            </a:extLst>
          </p:cNvPr>
          <p:cNvSpPr txBox="1"/>
          <p:nvPr/>
        </p:nvSpPr>
        <p:spPr>
          <a:xfrm>
            <a:off x="9072748" y="500496"/>
            <a:ext cx="2873829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F</a:t>
            </a:r>
            <a:r>
              <a:rPr lang="en-DE" sz="1400" dirty="0"/>
              <a:t>avicon</a:t>
            </a:r>
          </a:p>
          <a:p>
            <a:endParaRPr lang="en-DE" sz="1400" dirty="0"/>
          </a:p>
          <a:p>
            <a:r>
              <a:rPr lang="en-DE" sz="1400" dirty="0"/>
              <a:t>Document Title</a:t>
            </a:r>
          </a:p>
          <a:p>
            <a:endParaRPr lang="en-DE" sz="1400" dirty="0"/>
          </a:p>
          <a:p>
            <a:r>
              <a:rPr lang="en-DE" sz="1400" dirty="0"/>
              <a:t>External CSS</a:t>
            </a:r>
          </a:p>
          <a:p>
            <a:endParaRPr lang="en-DE" sz="1400" dirty="0"/>
          </a:p>
          <a:p>
            <a:r>
              <a:rPr lang="en-DE" sz="1400" dirty="0"/>
              <a:t>Body background : </a:t>
            </a:r>
            <a:r>
              <a:rPr lang="en-GB" sz="1400" dirty="0"/>
              <a:t>#e5f4f9</a:t>
            </a:r>
          </a:p>
          <a:p>
            <a:endParaRPr lang="en-DE" sz="1400" dirty="0"/>
          </a:p>
          <a:p>
            <a:r>
              <a:rPr lang="en-DE" sz="1400" dirty="0"/>
              <a:t>Headings’ font-family : </a:t>
            </a:r>
            <a:r>
              <a:rPr lang="en-GB" sz="1400" dirty="0"/>
              <a:t>'Courgette’ (from google fonts)</a:t>
            </a:r>
          </a:p>
          <a:p>
            <a:endParaRPr lang="en-DE" sz="1400" dirty="0"/>
          </a:p>
          <a:p>
            <a:r>
              <a:rPr lang="en-DE" sz="1400" dirty="0"/>
              <a:t>Paragraphs’ font-family: ‘Times New Roman’</a:t>
            </a:r>
          </a:p>
          <a:p>
            <a:endParaRPr lang="en-DE" sz="1400" dirty="0"/>
          </a:p>
          <a:p>
            <a:r>
              <a:rPr lang="en-GB" sz="1400" dirty="0"/>
              <a:t>I</a:t>
            </a:r>
            <a:r>
              <a:rPr lang="en-DE" sz="1400" dirty="0"/>
              <a:t>mage’s height is 300px</a:t>
            </a:r>
          </a:p>
          <a:p>
            <a:endParaRPr lang="en-DE" sz="1400" dirty="0"/>
          </a:p>
          <a:p>
            <a:r>
              <a:rPr lang="en-DE" sz="1400" dirty="0"/>
              <a:t>Be careful about lists’ list-style-type</a:t>
            </a:r>
          </a:p>
          <a:p>
            <a:endParaRPr lang="en-DE" sz="1400" dirty="0"/>
          </a:p>
          <a:p>
            <a:r>
              <a:rPr lang="en-DE" sz="1400" dirty="0"/>
              <a:t>Link should open in new Tab and on hover color will change to </a:t>
            </a:r>
            <a:r>
              <a:rPr lang="en-DE" sz="1400" b="1" dirty="0"/>
              <a:t>green</a:t>
            </a:r>
          </a:p>
          <a:p>
            <a:endParaRPr lang="en-DE" sz="1400" dirty="0"/>
          </a:p>
          <a:p>
            <a:r>
              <a:rPr lang="en-GB" sz="1400" dirty="0"/>
              <a:t>T</a:t>
            </a:r>
            <a:r>
              <a:rPr lang="en-DE" sz="1400" dirty="0"/>
              <a:t>his is the link url :</a:t>
            </a:r>
          </a:p>
          <a:p>
            <a:r>
              <a:rPr lang="en-GB" sz="1400" dirty="0">
                <a:hlinkClick r:id="rId3"/>
              </a:rPr>
              <a:t>https://www.introducingparis.com/hotels</a:t>
            </a:r>
            <a:endParaRPr lang="en-GB" sz="1400" dirty="0"/>
          </a:p>
          <a:p>
            <a:endParaRPr lang="en-DE" sz="1400" dirty="0"/>
          </a:p>
          <a:p>
            <a:endParaRPr lang="en-DE" sz="1400" dirty="0"/>
          </a:p>
        </p:txBody>
      </p:sp>
    </p:spTree>
    <p:extLst>
      <p:ext uri="{BB962C8B-B14F-4D97-AF65-F5344CB8AC3E}">
        <p14:creationId xmlns:p14="http://schemas.microsoft.com/office/powerpoint/2010/main" val="4165679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1355D1-68AC-5644-B431-987A29972E9B}"/>
              </a:ext>
            </a:extLst>
          </p:cNvPr>
          <p:cNvSpPr txBox="1"/>
          <p:nvPr/>
        </p:nvSpPr>
        <p:spPr>
          <a:xfrm>
            <a:off x="0" y="0"/>
            <a:ext cx="4282068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INLINE &amp; BLOCK ELEMENTS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24A5C-51E7-394C-A36A-D1EE6545EA98}"/>
              </a:ext>
            </a:extLst>
          </p:cNvPr>
          <p:cNvSpPr txBox="1"/>
          <p:nvPr/>
        </p:nvSpPr>
        <p:spPr>
          <a:xfrm>
            <a:off x="474856" y="861909"/>
            <a:ext cx="380721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Block-Level Elements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FF19F1-A71F-4C40-B9C8-0B798D151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3052" y="1723818"/>
            <a:ext cx="2165517" cy="34770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E69805-D17C-D741-9ED8-F8473E5501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856" y="1723818"/>
            <a:ext cx="1955828" cy="34770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D92BBF-5361-8240-B89B-87F8A4CD2A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0937" y="1723818"/>
            <a:ext cx="2448112" cy="347702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1B4607-6AD9-4F46-9A60-1B0BEB4CECEB}"/>
              </a:ext>
            </a:extLst>
          </p:cNvPr>
          <p:cNvSpPr/>
          <p:nvPr/>
        </p:nvSpPr>
        <p:spPr>
          <a:xfrm>
            <a:off x="474856" y="5531143"/>
            <a:ext cx="1125029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/>
              <a:t>A BLOCK-LEVEL ELEMENT </a:t>
            </a:r>
            <a:r>
              <a:rPr lang="en-GB" dirty="0"/>
              <a:t>always starts </a:t>
            </a:r>
            <a:r>
              <a:rPr lang="en-GB" b="1" dirty="0">
                <a:solidFill>
                  <a:srgbClr val="FF0000"/>
                </a:solidFill>
              </a:rPr>
              <a:t>on a new line and takes up the full width available </a:t>
            </a:r>
            <a:r>
              <a:rPr lang="en-GB" dirty="0"/>
              <a:t>(stretches out to the left and right as far as it can).</a:t>
            </a:r>
          </a:p>
          <a:p>
            <a:br>
              <a:rPr lang="en-GB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2280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1355D1-68AC-5644-B431-987A29972E9B}"/>
              </a:ext>
            </a:extLst>
          </p:cNvPr>
          <p:cNvSpPr txBox="1"/>
          <p:nvPr/>
        </p:nvSpPr>
        <p:spPr>
          <a:xfrm>
            <a:off x="0" y="0"/>
            <a:ext cx="4282068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INLINE &amp; BLOCK ELEMENTS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24A5C-51E7-394C-A36A-D1EE6545EA98}"/>
              </a:ext>
            </a:extLst>
          </p:cNvPr>
          <p:cNvSpPr txBox="1"/>
          <p:nvPr/>
        </p:nvSpPr>
        <p:spPr>
          <a:xfrm>
            <a:off x="474856" y="861909"/>
            <a:ext cx="380721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Inline-Level Elements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E91E13-667B-5F4E-AFBA-C76D22014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865" y="1837801"/>
            <a:ext cx="1921103" cy="29456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F91624-3187-7848-B502-6DF61E619B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8213" y="1837800"/>
            <a:ext cx="1664956" cy="294569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F5F462D-4F38-564E-80B3-6045F2A755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1413" y="1837800"/>
            <a:ext cx="1629531" cy="294569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CCB3E7A-3F96-3245-B87C-EF6154B30A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9188" y="1837800"/>
            <a:ext cx="1921102" cy="296591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E910F04-EA23-854D-8FCE-BE1BDFC59A70}"/>
              </a:ext>
            </a:extLst>
          </p:cNvPr>
          <p:cNvSpPr/>
          <p:nvPr/>
        </p:nvSpPr>
        <p:spPr>
          <a:xfrm>
            <a:off x="498864" y="5322065"/>
            <a:ext cx="110998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/>
              <a:t>AN INLINE ELEMENT</a:t>
            </a:r>
            <a:r>
              <a:rPr lang="en-GB" dirty="0"/>
              <a:t> does </a:t>
            </a:r>
            <a:r>
              <a:rPr lang="en-GB" dirty="0">
                <a:solidFill>
                  <a:srgbClr val="FF0000"/>
                </a:solidFill>
              </a:rPr>
              <a:t>not start on a new line </a:t>
            </a:r>
            <a:r>
              <a:rPr lang="en-GB" dirty="0"/>
              <a:t>and it </a:t>
            </a:r>
            <a:r>
              <a:rPr lang="en-GB" dirty="0">
                <a:solidFill>
                  <a:srgbClr val="FF0000"/>
                </a:solidFill>
              </a:rPr>
              <a:t>only takes up as much width as necessary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35622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1355D1-68AC-5644-B431-987A29972E9B}"/>
              </a:ext>
            </a:extLst>
          </p:cNvPr>
          <p:cNvSpPr txBox="1"/>
          <p:nvPr/>
        </p:nvSpPr>
        <p:spPr>
          <a:xfrm>
            <a:off x="0" y="0"/>
            <a:ext cx="4282068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INLINE &amp; BLOCK ELEMENTS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24A5C-51E7-394C-A36A-D1EE6545EA98}"/>
              </a:ext>
            </a:extLst>
          </p:cNvPr>
          <p:cNvSpPr txBox="1"/>
          <p:nvPr/>
        </p:nvSpPr>
        <p:spPr>
          <a:xfrm>
            <a:off x="474856" y="861909"/>
            <a:ext cx="380721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&lt;div&gt; vs. &lt;span&gt;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BBB479-1FC4-1449-95BE-2D3CF8556EF8}"/>
              </a:ext>
            </a:extLst>
          </p:cNvPr>
          <p:cNvSpPr/>
          <p:nvPr/>
        </p:nvSpPr>
        <p:spPr>
          <a:xfrm>
            <a:off x="474856" y="1767006"/>
            <a:ext cx="4730187" cy="37888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dirty="0"/>
              <a:t>The </a:t>
            </a:r>
            <a:r>
              <a:rPr lang="en-GB" b="1" dirty="0"/>
              <a:t>&lt;div&gt;</a:t>
            </a:r>
            <a:r>
              <a:rPr lang="en-GB" dirty="0"/>
              <a:t> element is often used as a </a:t>
            </a:r>
            <a:r>
              <a:rPr lang="en-GB" b="1" dirty="0">
                <a:solidFill>
                  <a:srgbClr val="FF0000"/>
                </a:solidFill>
              </a:rPr>
              <a:t>container</a:t>
            </a:r>
            <a:r>
              <a:rPr lang="en-GB" dirty="0"/>
              <a:t> for other HTML elements.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dirty="0"/>
              <a:t>The </a:t>
            </a:r>
            <a:r>
              <a:rPr lang="en-GB" b="1" dirty="0"/>
              <a:t>&lt;div&gt; </a:t>
            </a:r>
            <a:r>
              <a:rPr lang="en-GB" dirty="0"/>
              <a:t>element </a:t>
            </a:r>
            <a:r>
              <a:rPr lang="en-GB" dirty="0">
                <a:solidFill>
                  <a:srgbClr val="FF0000"/>
                </a:solidFill>
              </a:rPr>
              <a:t>has no required attributes</a:t>
            </a:r>
            <a:r>
              <a:rPr lang="en-GB" dirty="0"/>
              <a:t>, but style, class and id are common.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dirty="0"/>
              <a:t>When used together with CSS, the </a:t>
            </a:r>
            <a:r>
              <a:rPr lang="en-GB" b="1" dirty="0"/>
              <a:t>&lt;div&gt; </a:t>
            </a:r>
            <a:r>
              <a:rPr lang="en-GB" dirty="0"/>
              <a:t>element </a:t>
            </a:r>
            <a:r>
              <a:rPr lang="en-GB" dirty="0">
                <a:solidFill>
                  <a:srgbClr val="FF0000"/>
                </a:solidFill>
              </a:rPr>
              <a:t>can be used to style blocks of content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dirty="0"/>
              <a:t>BLOCK Element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9335A9-81C9-034B-9D59-02754F70DDFE}"/>
              </a:ext>
            </a:extLst>
          </p:cNvPr>
          <p:cNvSpPr txBox="1"/>
          <p:nvPr/>
        </p:nvSpPr>
        <p:spPr>
          <a:xfrm>
            <a:off x="5417098" y="2844225"/>
            <a:ext cx="7369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v</a:t>
            </a:r>
            <a:r>
              <a:rPr lang="en-DE" sz="3200" dirty="0"/>
              <a:t>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E24FAC-5554-194E-BA1A-2DE8ACD7C1AB}"/>
              </a:ext>
            </a:extLst>
          </p:cNvPr>
          <p:cNvSpPr/>
          <p:nvPr/>
        </p:nvSpPr>
        <p:spPr>
          <a:xfrm>
            <a:off x="6782765" y="1767006"/>
            <a:ext cx="4934379" cy="33733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dirty="0"/>
              <a:t>The </a:t>
            </a:r>
            <a:r>
              <a:rPr lang="en-GB" b="1" dirty="0"/>
              <a:t>&lt;span&gt; </a:t>
            </a:r>
            <a:r>
              <a:rPr lang="en-GB" dirty="0"/>
              <a:t>element is </a:t>
            </a:r>
            <a:r>
              <a:rPr lang="en-GB" b="1" dirty="0">
                <a:solidFill>
                  <a:srgbClr val="FF0000"/>
                </a:solidFill>
              </a:rPr>
              <a:t>an inline container </a:t>
            </a:r>
            <a:r>
              <a:rPr lang="en-GB" dirty="0"/>
              <a:t>used to mark up a part of a text, or a part of a document.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dirty="0"/>
              <a:t>The </a:t>
            </a:r>
            <a:r>
              <a:rPr lang="en-GB" b="1" dirty="0"/>
              <a:t>&lt;span&gt; </a:t>
            </a:r>
            <a:r>
              <a:rPr lang="en-GB" dirty="0"/>
              <a:t>element </a:t>
            </a:r>
            <a:r>
              <a:rPr lang="en-GB" dirty="0">
                <a:solidFill>
                  <a:srgbClr val="FF0000"/>
                </a:solidFill>
              </a:rPr>
              <a:t>has no required attributes</a:t>
            </a:r>
            <a:r>
              <a:rPr lang="en-GB" dirty="0"/>
              <a:t>, but style, class and id are common.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dirty="0"/>
              <a:t>When used together with CSS, the </a:t>
            </a:r>
            <a:r>
              <a:rPr lang="en-GB" b="1" dirty="0"/>
              <a:t>&lt;span&gt; </a:t>
            </a:r>
            <a:r>
              <a:rPr lang="en-GB" dirty="0"/>
              <a:t>element </a:t>
            </a:r>
            <a:r>
              <a:rPr lang="en-GB" dirty="0">
                <a:solidFill>
                  <a:srgbClr val="FF0000"/>
                </a:solidFill>
              </a:rPr>
              <a:t>can be used to style parts of the text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dirty="0"/>
              <a:t>INLINE Element</a:t>
            </a:r>
          </a:p>
        </p:txBody>
      </p:sp>
      <p:sp>
        <p:nvSpPr>
          <p:cNvPr id="5" name="5-point Star 4">
            <a:extLst>
              <a:ext uri="{FF2B5EF4-FFF2-40B4-BE49-F238E27FC236}">
                <a16:creationId xmlns:a16="http://schemas.microsoft.com/office/drawing/2014/main" id="{2E522B66-252C-F74A-8EF7-5E751AB68337}"/>
              </a:ext>
            </a:extLst>
          </p:cNvPr>
          <p:cNvSpPr/>
          <p:nvPr/>
        </p:nvSpPr>
        <p:spPr>
          <a:xfrm>
            <a:off x="11461824" y="184666"/>
            <a:ext cx="510639" cy="492577"/>
          </a:xfrm>
          <a:prstGeom prst="star5">
            <a:avLst/>
          </a:prstGeom>
          <a:solidFill>
            <a:srgbClr val="E418B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1892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1355D1-68AC-5644-B431-987A29972E9B}"/>
              </a:ext>
            </a:extLst>
          </p:cNvPr>
          <p:cNvSpPr txBox="1"/>
          <p:nvPr/>
        </p:nvSpPr>
        <p:spPr>
          <a:xfrm>
            <a:off x="0" y="0"/>
            <a:ext cx="4282068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HTML ELEMENTS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01E566-34D2-5B46-A01C-8124425B0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6" y="2016434"/>
            <a:ext cx="2786580" cy="19330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58CE5BB-1736-AA4C-9A93-7783F5D109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9474" y="2016434"/>
            <a:ext cx="1913209" cy="2642990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124A5C-51E7-394C-A36A-D1EE6545EA98}"/>
              </a:ext>
            </a:extLst>
          </p:cNvPr>
          <p:cNvSpPr txBox="1"/>
          <p:nvPr/>
        </p:nvSpPr>
        <p:spPr>
          <a:xfrm>
            <a:off x="474856" y="861909"/>
            <a:ext cx="380721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HEADINGS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9673CB-87BA-8047-95D2-6E11201F8FD4}"/>
              </a:ext>
            </a:extLst>
          </p:cNvPr>
          <p:cNvSpPr/>
          <p:nvPr/>
        </p:nvSpPr>
        <p:spPr>
          <a:xfrm>
            <a:off x="474856" y="5875639"/>
            <a:ext cx="983165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b="0" dirty="0">
                <a:solidFill>
                  <a:srgbClr val="E418B3"/>
                </a:solidFill>
                <a:effectLst/>
              </a:rPr>
              <a:t>NOTE : 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600" b="0" dirty="0">
                <a:effectLst/>
              </a:rPr>
              <a:t>Browsers automatically </a:t>
            </a:r>
            <a:r>
              <a:rPr lang="en-GB" sz="1600" b="0" dirty="0">
                <a:solidFill>
                  <a:srgbClr val="FF0000"/>
                </a:solidFill>
                <a:effectLst/>
              </a:rPr>
              <a:t>add some white space (a margin) </a:t>
            </a:r>
            <a:r>
              <a:rPr lang="en-GB" sz="1600" b="0" dirty="0">
                <a:effectLst/>
              </a:rPr>
              <a:t>before and after a heading.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</a:rPr>
              <a:t>Search engines </a:t>
            </a:r>
            <a:r>
              <a:rPr lang="en-GB" sz="1600" dirty="0"/>
              <a:t>use the headings to index the structure and content of your web pages.</a:t>
            </a:r>
          </a:p>
        </p:txBody>
      </p:sp>
    </p:spTree>
    <p:extLst>
      <p:ext uri="{BB962C8B-B14F-4D97-AF65-F5344CB8AC3E}">
        <p14:creationId xmlns:p14="http://schemas.microsoft.com/office/powerpoint/2010/main" val="2456630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1355D1-68AC-5644-B431-987A29972E9B}"/>
              </a:ext>
            </a:extLst>
          </p:cNvPr>
          <p:cNvSpPr txBox="1"/>
          <p:nvPr/>
        </p:nvSpPr>
        <p:spPr>
          <a:xfrm>
            <a:off x="0" y="0"/>
            <a:ext cx="4282068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HTML ELEMENTS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24A5C-51E7-394C-A36A-D1EE6545EA98}"/>
              </a:ext>
            </a:extLst>
          </p:cNvPr>
          <p:cNvSpPr txBox="1"/>
          <p:nvPr/>
        </p:nvSpPr>
        <p:spPr>
          <a:xfrm>
            <a:off x="474856" y="861909"/>
            <a:ext cx="380721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PARAGRAPHS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9673CB-87BA-8047-95D2-6E11201F8FD4}"/>
              </a:ext>
            </a:extLst>
          </p:cNvPr>
          <p:cNvSpPr/>
          <p:nvPr/>
        </p:nvSpPr>
        <p:spPr>
          <a:xfrm>
            <a:off x="474855" y="4675120"/>
            <a:ext cx="9831658" cy="19008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00" b="0" dirty="0">
                <a:solidFill>
                  <a:srgbClr val="E418B3"/>
                </a:solidFill>
                <a:effectLst/>
              </a:rPr>
              <a:t>NOTE :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600" b="0" dirty="0">
                <a:effectLst/>
              </a:rPr>
              <a:t>Browsers automatically </a:t>
            </a:r>
            <a:r>
              <a:rPr lang="en-GB" sz="1600" b="0" dirty="0">
                <a:solidFill>
                  <a:srgbClr val="FF0000"/>
                </a:solidFill>
                <a:effectLst/>
              </a:rPr>
              <a:t>add some white space (a margin) </a:t>
            </a:r>
            <a:r>
              <a:rPr lang="en-GB" sz="1600" b="0" dirty="0">
                <a:effectLst/>
              </a:rPr>
              <a:t>before and after a paragraph.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600" dirty="0"/>
              <a:t>A paragraph always </a:t>
            </a:r>
            <a:r>
              <a:rPr lang="en-GB" sz="1600" dirty="0">
                <a:solidFill>
                  <a:srgbClr val="FF0000"/>
                </a:solidFill>
              </a:rPr>
              <a:t>starts on a new line</a:t>
            </a:r>
            <a:r>
              <a:rPr lang="en-GB" sz="1600" dirty="0"/>
              <a:t>, and is usually a block of text (</a:t>
            </a:r>
            <a:r>
              <a:rPr lang="en-GB" sz="1600" dirty="0">
                <a:solidFill>
                  <a:srgbClr val="FF0000"/>
                </a:solidFill>
              </a:rPr>
              <a:t>Block Element</a:t>
            </a:r>
            <a:r>
              <a:rPr lang="en-GB" sz="1600" dirty="0"/>
              <a:t>).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600" dirty="0"/>
              <a:t>With HTML, </a:t>
            </a:r>
            <a:r>
              <a:rPr lang="en-GB" sz="1600" dirty="0">
                <a:solidFill>
                  <a:srgbClr val="FF0000"/>
                </a:solidFill>
              </a:rPr>
              <a:t>you cannot change the display by adding extra spaces or extra lines in your HTML code.</a:t>
            </a:r>
            <a:br>
              <a:rPr lang="en-GB" sz="1600" dirty="0">
                <a:solidFill>
                  <a:srgbClr val="FF0000"/>
                </a:solidFill>
              </a:rPr>
            </a:br>
            <a:r>
              <a:rPr lang="en-GB" sz="1600" dirty="0"/>
              <a:t>Because the browser will </a:t>
            </a:r>
            <a:r>
              <a:rPr lang="en-GB" sz="1600" dirty="0">
                <a:solidFill>
                  <a:srgbClr val="FF0000"/>
                </a:solidFill>
              </a:rPr>
              <a:t>automatically remove any extra spaces and lines </a:t>
            </a:r>
            <a:r>
              <a:rPr lang="en-GB" sz="1600" dirty="0"/>
              <a:t>when the page is displayed.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4F7B0BA-8DB7-8740-B85A-79FDF09B3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5" y="1773997"/>
            <a:ext cx="3227349" cy="244687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E571585-2E51-184B-BF67-17E79376C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2780" y="2047352"/>
            <a:ext cx="6662624" cy="1677304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14159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1355D1-68AC-5644-B431-987A29972E9B}"/>
              </a:ext>
            </a:extLst>
          </p:cNvPr>
          <p:cNvSpPr txBox="1"/>
          <p:nvPr/>
        </p:nvSpPr>
        <p:spPr>
          <a:xfrm>
            <a:off x="0" y="0"/>
            <a:ext cx="4282068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HTML ELEMENTS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24A5C-51E7-394C-A36A-D1EE6545EA98}"/>
              </a:ext>
            </a:extLst>
          </p:cNvPr>
          <p:cNvSpPr txBox="1"/>
          <p:nvPr/>
        </p:nvSpPr>
        <p:spPr>
          <a:xfrm>
            <a:off x="474856" y="861909"/>
            <a:ext cx="380721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PARAGRAPHS &amp; &lt;PRE&gt; TAG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C57F5F-E825-4A4D-8BC2-F7198DA01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5" y="1582699"/>
            <a:ext cx="3003077" cy="29893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49C6DB-44B2-7347-9DD9-6B31C7F23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5564" y="1582699"/>
            <a:ext cx="8253175" cy="1635063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4DC4A33-ED16-2F46-AEB0-CE6F6B4B6DEB}"/>
              </a:ext>
            </a:extLst>
          </p:cNvPr>
          <p:cNvSpPr/>
          <p:nvPr/>
        </p:nvSpPr>
        <p:spPr>
          <a:xfrm>
            <a:off x="474855" y="5103384"/>
            <a:ext cx="9831658" cy="1531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00" b="0" dirty="0">
                <a:solidFill>
                  <a:srgbClr val="E418B3"/>
                </a:solidFill>
                <a:effectLst/>
              </a:rPr>
              <a:t>NOTE :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600" b="0" dirty="0">
                <a:effectLst/>
              </a:rPr>
              <a:t>The HTML &lt;pre&gt; element defines </a:t>
            </a:r>
            <a:r>
              <a:rPr lang="en-GB" sz="1600" b="0" dirty="0">
                <a:solidFill>
                  <a:srgbClr val="FF0000"/>
                </a:solidFill>
                <a:effectLst/>
              </a:rPr>
              <a:t>preformatted text.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600" b="0" dirty="0">
                <a:effectLst/>
              </a:rPr>
              <a:t>The text inside a &lt;pre&gt; element </a:t>
            </a:r>
            <a:r>
              <a:rPr lang="en-GB" sz="1600" b="0" dirty="0">
                <a:solidFill>
                  <a:srgbClr val="FF0000"/>
                </a:solidFill>
                <a:effectLst/>
              </a:rPr>
              <a:t>is displayed in a fixed-width font (usually Courier), and it preserves both spaces and line breaks</a:t>
            </a:r>
          </a:p>
        </p:txBody>
      </p:sp>
    </p:spTree>
    <p:extLst>
      <p:ext uri="{BB962C8B-B14F-4D97-AF65-F5344CB8AC3E}">
        <p14:creationId xmlns:p14="http://schemas.microsoft.com/office/powerpoint/2010/main" val="1473535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1355D1-68AC-5644-B431-987A29972E9B}"/>
              </a:ext>
            </a:extLst>
          </p:cNvPr>
          <p:cNvSpPr txBox="1"/>
          <p:nvPr/>
        </p:nvSpPr>
        <p:spPr>
          <a:xfrm>
            <a:off x="0" y="0"/>
            <a:ext cx="4282068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HTML ELEMENTS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24A5C-51E7-394C-A36A-D1EE6545EA98}"/>
              </a:ext>
            </a:extLst>
          </p:cNvPr>
          <p:cNvSpPr txBox="1"/>
          <p:nvPr/>
        </p:nvSpPr>
        <p:spPr>
          <a:xfrm>
            <a:off x="474856" y="861909"/>
            <a:ext cx="380721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DE" dirty="0"/>
              <a:t>     LISTS __ Unordered Lists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A74F2C-53ED-E642-80C8-657962409B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4" y="1482721"/>
            <a:ext cx="3460537" cy="36708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9A0E8C8-4E3F-2E40-8FB7-925F8786FE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435" y="1482721"/>
            <a:ext cx="2442259" cy="282386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B5E0984-750C-344A-971F-D8ECF09CCE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854" y="5405047"/>
            <a:ext cx="6065432" cy="122724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549AAED-9329-6848-A8C6-36F49779E532}"/>
              </a:ext>
            </a:extLst>
          </p:cNvPr>
          <p:cNvSpPr/>
          <p:nvPr/>
        </p:nvSpPr>
        <p:spPr>
          <a:xfrm>
            <a:off x="7105296" y="5405047"/>
            <a:ext cx="3430363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en-GB" dirty="0"/>
              <a:t>&lt;ul style="list-style-type:'\2b50';"&gt;</a:t>
            </a:r>
          </a:p>
        </p:txBody>
      </p:sp>
    </p:spTree>
    <p:extLst>
      <p:ext uri="{BB962C8B-B14F-4D97-AF65-F5344CB8AC3E}">
        <p14:creationId xmlns:p14="http://schemas.microsoft.com/office/powerpoint/2010/main" val="839245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1124</Words>
  <Application>Microsoft Macintosh PowerPoint</Application>
  <PresentationFormat>Widescreen</PresentationFormat>
  <Paragraphs>155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Ubuntu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36</cp:revision>
  <dcterms:created xsi:type="dcterms:W3CDTF">2020-08-19T17:56:53Z</dcterms:created>
  <dcterms:modified xsi:type="dcterms:W3CDTF">2020-08-20T10:10:52Z</dcterms:modified>
</cp:coreProperties>
</file>

<file path=docProps/thumbnail.jpeg>
</file>